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3" r:id="rId2"/>
    <p:sldId id="316" r:id="rId3"/>
    <p:sldId id="323" r:id="rId4"/>
    <p:sldId id="260" r:id="rId5"/>
    <p:sldId id="262" r:id="rId6"/>
    <p:sldId id="315" r:id="rId7"/>
    <p:sldId id="328" r:id="rId8"/>
    <p:sldId id="261" r:id="rId9"/>
    <p:sldId id="285" r:id="rId10"/>
    <p:sldId id="290" r:id="rId11"/>
    <p:sldId id="291" r:id="rId12"/>
    <p:sldId id="307" r:id="rId13"/>
    <p:sldId id="324" r:id="rId14"/>
    <p:sldId id="325" r:id="rId15"/>
    <p:sldId id="326" r:id="rId16"/>
    <p:sldId id="284" r:id="rId17"/>
    <p:sldId id="300" r:id="rId18"/>
    <p:sldId id="266" r:id="rId19"/>
    <p:sldId id="293" r:id="rId20"/>
    <p:sldId id="327" r:id="rId21"/>
    <p:sldId id="294" r:id="rId22"/>
    <p:sldId id="317" r:id="rId23"/>
    <p:sldId id="268" r:id="rId24"/>
    <p:sldId id="272" r:id="rId25"/>
  </p:sldIdLst>
  <p:sldSz cx="9144000" cy="6858000" type="screen4x3"/>
  <p:notesSz cx="6858000" cy="9144000"/>
  <p:embeddedFontLst>
    <p:embeddedFont>
      <p:font typeface="VNI-Aptima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FF99"/>
    <a:srgbClr val="FF99CC"/>
    <a:srgbClr val="FF3300"/>
    <a:srgbClr val="FFCCFF"/>
    <a:srgbClr val="66FFCC"/>
    <a:srgbClr val="FFFF00"/>
    <a:srgbClr val="CC33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8CA4-7F85-4E3E-80B6-DD6C0E2F7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3FF5-AB9A-4501-82E9-02AD856E9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3F912-21B3-4DD1-BDF9-D5759C882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9652-FE7D-407F-BBF2-36F259DB1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235F-DB82-4BB0-8EB8-010EA646C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4444-FE5F-4CEC-9F35-2991467D1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B23B2-0C1F-4CD8-8D49-FE1E8BFE2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4E3D-D250-4A61-85BC-5B406A02F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CBE15-B10E-4E8C-8E02-F732B054B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38695-B0BF-4546-A13C-C748AD55F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B875-32B7-4BE2-8000-B33622287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C7B38-5AFA-4B73-A358-BDE656FFA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0797-7A74-4BCE-8F7F-F8D7F77A2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A4BE2-EDB0-4F0C-97C6-FFDD2999F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4EDB7F-677A-4E75-B9A2-816F38A4B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29.gif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uyen%20mon\giao%20an%20dien%20tu\NGOC%20MY\lop%20chung%20ta%20doan%20ket%20THIEU%20NHI.mi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43.gif"/><Relationship Id="rId5" Type="http://schemas.openxmlformats.org/officeDocument/2006/relationships/image" Target="../media/image42.wmf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4.wav"/><Relationship Id="rId7" Type="http://schemas.openxmlformats.org/officeDocument/2006/relationships/image" Target="../media/image47.jpeg"/><Relationship Id="rId12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11" Type="http://schemas.openxmlformats.org/officeDocument/2006/relationships/image" Target="../media/image43.gif"/><Relationship Id="rId5" Type="http://schemas.openxmlformats.org/officeDocument/2006/relationships/audio" Target="../media/audio5.wav"/><Relationship Id="rId10" Type="http://schemas.openxmlformats.org/officeDocument/2006/relationships/image" Target="../media/image42.wmf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4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49.jpeg"/><Relationship Id="rId5" Type="http://schemas.openxmlformats.org/officeDocument/2006/relationships/image" Target="../media/image50.jpeg"/><Relationship Id="rId10" Type="http://schemas.openxmlformats.org/officeDocument/2006/relationships/image" Target="../media/image43.gif"/><Relationship Id="rId4" Type="http://schemas.openxmlformats.org/officeDocument/2006/relationships/audio" Target="../media/audio5.wav"/><Relationship Id="rId9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" y="19050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800">
                <a:solidFill>
                  <a:srgbClr val="0099FF"/>
                </a:solidFill>
              </a:rPr>
              <a:t/>
            </a:r>
            <a:br>
              <a:rPr lang="en-US" sz="4800">
                <a:solidFill>
                  <a:srgbClr val="0099FF"/>
                </a:solidFill>
              </a:rPr>
            </a:br>
            <a:r>
              <a:rPr lang="en-US" sz="4400">
                <a:solidFill>
                  <a:srgbClr val="FF00FF"/>
                </a:solidFill>
              </a:rPr>
              <a:t>TOÁN LỚP 5</a:t>
            </a:r>
            <a:endParaRPr lang="en-US" sz="4000">
              <a:solidFill>
                <a:srgbClr val="FF00FF"/>
              </a:solidFill>
            </a:endParaRP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990600" y="3429000"/>
            <a:ext cx="7467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Bài: Viết các số </a:t>
            </a:r>
            <a:r>
              <a:rPr lang="vi-VN" sz="3600">
                <a:solidFill>
                  <a:srgbClr val="FF0000"/>
                </a:solidFill>
              </a:rPr>
              <a:t>đ</a:t>
            </a:r>
            <a:r>
              <a:rPr lang="en-US" sz="3600">
                <a:solidFill>
                  <a:srgbClr val="FF0000"/>
                </a:solidFill>
              </a:rPr>
              <a:t>o diện tích</a:t>
            </a:r>
          </a:p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D</a:t>
            </a:r>
            <a:r>
              <a:rPr lang="vi-VN" sz="3600">
                <a:solidFill>
                  <a:srgbClr val="FF0000"/>
                </a:solidFill>
              </a:rPr>
              <a:t>ư</a:t>
            </a:r>
            <a:r>
              <a:rPr lang="en-US" sz="3600">
                <a:solidFill>
                  <a:srgbClr val="FF0000"/>
                </a:solidFill>
              </a:rPr>
              <a:t>ới dạng số thập phân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6" descr="BAN_S0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348268">
            <a:off x="1338263" y="4910137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5" descr="BAN_S0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19506">
            <a:off x="2286001" y="4876800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3" descr="BAN_S0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278188">
            <a:off x="3352800" y="5019675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2" descr="BAN_S0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05791">
            <a:off x="4005263" y="4833938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1" descr="BAN_S0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550667">
            <a:off x="5376863" y="4833937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0" descr="BAN_S0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53148">
            <a:off x="6248400" y="5029200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9" descr="IND_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486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8" descr="IND_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486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WordArt 16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743825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2: </a:t>
            </a:r>
          </a:p>
          <a:p>
            <a:pPr algn="ctr"/>
            <a:r>
              <a:rPr lang="vi-VN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Viết số đo diện tích dưới dạng số thập phân</a:t>
            </a:r>
            <a:endParaRPr lang="en-US" sz="3600" kern="1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75" name="Picture 17" descr="IND_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4" descr="IND_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486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7" descr="LIN_1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4213" y="1579563"/>
            <a:ext cx="2667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8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279" name="Picture 28" descr="LIN_00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29" descr="LIN_00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30" descr="LIN_00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-2003" y="2141"/>
              <a:ext cx="412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31" descr="LIN_00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3645" y="2132"/>
              <a:ext cx="412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8" descr="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105400"/>
            <a:ext cx="2971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3"/>
          <p:cNvSpPr txBox="1">
            <a:spLocks noChangeArrowheads="1"/>
          </p:cNvSpPr>
          <p:nvPr/>
        </p:nvSpPr>
        <p:spPr bwMode="auto">
          <a:xfrm>
            <a:off x="0" y="381000"/>
            <a:ext cx="8763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003366"/>
                </a:solidFill>
              </a:rPr>
              <a:t>Ví dụ 1:</a:t>
            </a:r>
          </a:p>
          <a:p>
            <a:endParaRPr lang="en-US" sz="2800" b="1">
              <a:solidFill>
                <a:srgbClr val="003366"/>
              </a:solidFill>
            </a:endParaRPr>
          </a:p>
          <a:p>
            <a:r>
              <a:rPr lang="en-US" sz="2800" b="1">
                <a:solidFill>
                  <a:srgbClr val="003366"/>
                </a:solidFill>
              </a:rPr>
              <a:t>Một cái bảng có diện tích 3m</a:t>
            </a:r>
            <a:r>
              <a:rPr lang="en-US" sz="2800" b="1" baseline="30000">
                <a:solidFill>
                  <a:srgbClr val="003366"/>
                </a:solidFill>
              </a:rPr>
              <a:t>2 </a:t>
            </a:r>
            <a:r>
              <a:rPr lang="en-US" sz="2800" b="1">
                <a:solidFill>
                  <a:srgbClr val="003366"/>
                </a:solidFill>
              </a:rPr>
              <a:t>5 dm</a:t>
            </a:r>
            <a:r>
              <a:rPr lang="en-US" sz="2800" b="1" baseline="30000">
                <a:solidFill>
                  <a:srgbClr val="003366"/>
                </a:solidFill>
              </a:rPr>
              <a:t>2</a:t>
            </a:r>
            <a:r>
              <a:rPr lang="en-US" sz="2800" b="1">
                <a:solidFill>
                  <a:srgbClr val="003366"/>
                </a:solidFill>
              </a:rPr>
              <a:t> .Hỏi diện tích cái bảng </a:t>
            </a:r>
            <a:r>
              <a:rPr lang="vi-VN" sz="2800" b="1">
                <a:solidFill>
                  <a:srgbClr val="003366"/>
                </a:solidFill>
              </a:rPr>
              <a:t>đ</a:t>
            </a:r>
            <a:r>
              <a:rPr lang="en-US" sz="2800" b="1">
                <a:solidFill>
                  <a:srgbClr val="003366"/>
                </a:solidFill>
              </a:rPr>
              <a:t>ó là bao nhiêu m</a:t>
            </a:r>
            <a:r>
              <a:rPr lang="en-US" sz="2800" b="1" baseline="30000">
                <a:solidFill>
                  <a:srgbClr val="003366"/>
                </a:solidFill>
              </a:rPr>
              <a:t>2 </a:t>
            </a:r>
            <a:r>
              <a:rPr lang="en-US" sz="2800" b="1">
                <a:solidFill>
                  <a:srgbClr val="003366"/>
                </a:solidFill>
              </a:rPr>
              <a:t>?</a:t>
            </a:r>
          </a:p>
          <a:p>
            <a:endParaRPr lang="en-US" sz="2800" b="1">
              <a:solidFill>
                <a:srgbClr val="003366"/>
              </a:solidFill>
            </a:endParaRPr>
          </a:p>
          <a:p>
            <a:pPr algn="ctr"/>
            <a:r>
              <a:rPr lang="en-US" sz="3600" b="1" baseline="30000">
                <a:solidFill>
                  <a:srgbClr val="003366"/>
                </a:solidFill>
              </a:rPr>
              <a:t>Giải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228600" y="344328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3366"/>
                </a:solidFill>
              </a:rPr>
              <a:t>3m</a:t>
            </a:r>
            <a:r>
              <a:rPr lang="en-US" sz="2800" b="1" baseline="30000">
                <a:solidFill>
                  <a:srgbClr val="003366"/>
                </a:solidFill>
              </a:rPr>
              <a:t>2</a:t>
            </a:r>
            <a:r>
              <a:rPr lang="en-US" sz="2800" b="1">
                <a:solidFill>
                  <a:srgbClr val="003366"/>
                </a:solidFill>
              </a:rPr>
              <a:t> 5 dm</a:t>
            </a:r>
            <a:r>
              <a:rPr lang="en-US" sz="2800" b="1" baseline="30000">
                <a:solidFill>
                  <a:srgbClr val="003366"/>
                </a:solidFill>
              </a:rPr>
              <a:t>2</a:t>
            </a:r>
            <a:r>
              <a:rPr lang="en-US" sz="2800" b="1">
                <a:solidFill>
                  <a:srgbClr val="003366"/>
                </a:solidFill>
              </a:rPr>
              <a:t> = 3,05 m</a:t>
            </a:r>
            <a:r>
              <a:rPr lang="en-US" sz="2800" b="1" baseline="30000">
                <a:solidFill>
                  <a:srgbClr val="003366"/>
                </a:solidFill>
              </a:rPr>
              <a:t>2</a:t>
            </a:r>
            <a:endParaRPr lang="en-US" sz="2800" b="1">
              <a:solidFill>
                <a:srgbClr val="003366"/>
              </a:solidFill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152400" y="4114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Vậy diện tích cái bảng </a:t>
            </a:r>
            <a:r>
              <a:rPr lang="vi-VN" sz="2800" b="1">
                <a:solidFill>
                  <a:srgbClr val="990000"/>
                </a:solidFill>
              </a:rPr>
              <a:t>đ</a:t>
            </a:r>
            <a:r>
              <a:rPr lang="en-US" sz="2800" b="1">
                <a:solidFill>
                  <a:srgbClr val="990000"/>
                </a:solidFill>
              </a:rPr>
              <a:t>ó là: 3,05m</a:t>
            </a:r>
            <a:r>
              <a:rPr lang="en-US" sz="2800" b="1" baseline="30000">
                <a:solidFill>
                  <a:srgbClr val="990000"/>
                </a:solidFill>
              </a:rPr>
              <a:t>2</a:t>
            </a:r>
          </a:p>
        </p:txBody>
      </p:sp>
      <p:pic>
        <p:nvPicPr>
          <p:cNvPr id="12294" name="Picture 37" descr="LIN_0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0" grpId="0"/>
      <p:bldP spid="92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6"/>
          <p:cNvSpPr txBox="1">
            <a:spLocks noChangeArrowheads="1"/>
          </p:cNvSpPr>
          <p:nvPr/>
        </p:nvSpPr>
        <p:spPr bwMode="auto">
          <a:xfrm>
            <a:off x="0" y="381000"/>
            <a:ext cx="876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3366"/>
                </a:solidFill>
              </a:rPr>
              <a:t>   </a:t>
            </a:r>
            <a:r>
              <a:rPr lang="en-US" sz="3600" b="1" u="sng">
                <a:solidFill>
                  <a:srgbClr val="003366"/>
                </a:solidFill>
              </a:rPr>
              <a:t>Ví dụ 2: </a:t>
            </a:r>
          </a:p>
          <a:p>
            <a:endParaRPr lang="en-US" sz="3600" b="1" u="sng">
              <a:solidFill>
                <a:srgbClr val="003366"/>
              </a:solidFill>
            </a:endParaRPr>
          </a:p>
          <a:p>
            <a:pPr algn="ctr"/>
            <a:r>
              <a:rPr lang="en-US" sz="3600" b="1">
                <a:solidFill>
                  <a:srgbClr val="003366"/>
                </a:solidFill>
              </a:rPr>
              <a:t>42dm</a:t>
            </a:r>
            <a:r>
              <a:rPr lang="en-US" sz="3600" b="1" baseline="30000">
                <a:solidFill>
                  <a:srgbClr val="003366"/>
                </a:solidFill>
              </a:rPr>
              <a:t>2 </a:t>
            </a:r>
            <a:r>
              <a:rPr lang="en-US" sz="3600" b="1">
                <a:solidFill>
                  <a:srgbClr val="003366"/>
                </a:solidFill>
              </a:rPr>
              <a:t>= ....m</a:t>
            </a:r>
            <a:r>
              <a:rPr lang="en-US" sz="3600" b="1" baseline="3000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1676400" y="1981200"/>
            <a:ext cx="2438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>
              <a:solidFill>
                <a:srgbClr val="0033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3366"/>
                </a:solidFill>
              </a:rPr>
              <a:t>42 dm</a:t>
            </a:r>
            <a:r>
              <a:rPr lang="en-US" sz="3600" b="1" baseline="30000">
                <a:solidFill>
                  <a:srgbClr val="003366"/>
                </a:solidFill>
              </a:rPr>
              <a:t>2 </a:t>
            </a:r>
            <a:r>
              <a:rPr lang="en-US" sz="3600" b="1">
                <a:solidFill>
                  <a:srgbClr val="003366"/>
                </a:solidFill>
              </a:rPr>
              <a:t>=  </a:t>
            </a:r>
          </a:p>
          <a:p>
            <a:pPr algn="ctr">
              <a:spcBef>
                <a:spcPct val="50000"/>
              </a:spcBef>
            </a:pPr>
            <a:endParaRPr lang="en-US" sz="3600" b="1" baseline="30000">
              <a:solidFill>
                <a:srgbClr val="003366"/>
              </a:solidFill>
            </a:endParaRPr>
          </a:p>
        </p:txBody>
      </p:sp>
      <p:sp>
        <p:nvSpPr>
          <p:cNvPr id="43046" name="Text Box 38"/>
          <p:cNvSpPr txBox="1">
            <a:spLocks noChangeArrowheads="1"/>
          </p:cNvSpPr>
          <p:nvPr/>
        </p:nvSpPr>
        <p:spPr bwMode="auto">
          <a:xfrm>
            <a:off x="3913188" y="2628900"/>
            <a:ext cx="946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3366"/>
                </a:solidFill>
              </a:rPr>
              <a:t> 42</a:t>
            </a:r>
          </a:p>
          <a:p>
            <a:r>
              <a:rPr lang="en-US" sz="3600" b="1">
                <a:solidFill>
                  <a:srgbClr val="003366"/>
                </a:solidFill>
              </a:rPr>
              <a:t>100</a:t>
            </a:r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>
            <a:off x="4005263" y="3195638"/>
            <a:ext cx="9144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4895850" y="2790825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3366"/>
                </a:solidFill>
              </a:rPr>
              <a:t>m</a:t>
            </a:r>
            <a:r>
              <a:rPr lang="en-US" sz="3600" b="1" baseline="3000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5567363" y="2838450"/>
            <a:ext cx="224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3366"/>
                </a:solidFill>
              </a:rPr>
              <a:t>= 0,42 m</a:t>
            </a:r>
            <a:r>
              <a:rPr lang="en-US" sz="3600" b="1" baseline="3000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457200" y="48006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Vậy: 42 dm</a:t>
            </a:r>
            <a:r>
              <a:rPr lang="en-US" sz="3600" b="1" baseline="30000">
                <a:solidFill>
                  <a:srgbClr val="990000"/>
                </a:solidFill>
              </a:rPr>
              <a:t>2</a:t>
            </a:r>
            <a:r>
              <a:rPr lang="en-US" sz="3600" b="1">
                <a:solidFill>
                  <a:srgbClr val="990000"/>
                </a:solidFill>
              </a:rPr>
              <a:t> = 0,42m</a:t>
            </a:r>
            <a:r>
              <a:rPr lang="en-US" sz="3600" b="1" baseline="30000">
                <a:solidFill>
                  <a:srgbClr val="990000"/>
                </a:solidFill>
              </a:rPr>
              <a:t>2</a:t>
            </a:r>
          </a:p>
        </p:txBody>
      </p:sp>
      <p:grpSp>
        <p:nvGrpSpPr>
          <p:cNvPr id="13321" name="Group 4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28" name="Picture 44" descr="LIN_0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45" descr="LIN_0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46" descr="LIN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47" descr="LIN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56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22" name="Picture 50" descr="Flower Clipart - Imag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181600"/>
            <a:ext cx="126841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51" descr="Flower Clipart - Imag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338763"/>
            <a:ext cx="126841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52" descr="Flower Clipart - Imag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495800"/>
            <a:ext cx="126841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53" descr="Flower Clipart - Imag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181600"/>
            <a:ext cx="10668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54" descr="Flower Clipart - Imag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029200"/>
            <a:ext cx="10668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55" descr="Flower Clipart - Imag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4495800"/>
            <a:ext cx="10668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5" grpId="0"/>
      <p:bldP spid="43046" grpId="0"/>
      <p:bldP spid="43047" grpId="0" animBg="1"/>
      <p:bldP spid="43048" grpId="0"/>
      <p:bldP spid="43049" grpId="0"/>
      <p:bldP spid="430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625725" y="609600"/>
            <a:ext cx="3951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/>
              <a:t>57 m</a:t>
            </a:r>
            <a:r>
              <a:rPr lang="en-US" sz="4000" b="1" baseline="30000"/>
              <a:t>2 </a:t>
            </a:r>
            <a:r>
              <a:rPr lang="en-US" sz="4000" b="1"/>
              <a:t>= … dam</a:t>
            </a:r>
            <a:r>
              <a:rPr lang="en-US" sz="4000" b="1" baseline="30000"/>
              <a:t>2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974725" y="1517650"/>
            <a:ext cx="2832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a/ 5,7 dam</a:t>
            </a:r>
            <a:r>
              <a:rPr lang="en-US" sz="4000" b="1" baseline="30000"/>
              <a:t>2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990600" y="2514600"/>
            <a:ext cx="314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b/ 0,57 dam</a:t>
            </a:r>
            <a:r>
              <a:rPr lang="en-US" sz="4000" b="1" baseline="30000"/>
              <a:t>2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990600" y="3581400"/>
            <a:ext cx="3114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c/ 5,07 dam</a:t>
            </a:r>
            <a:r>
              <a:rPr lang="en-US" sz="4000" b="1" baseline="30000"/>
              <a:t>2</a:t>
            </a:r>
          </a:p>
        </p:txBody>
      </p:sp>
      <p:grpSp>
        <p:nvGrpSpPr>
          <p:cNvPr id="1434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47" name="Picture 9" descr="LIN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0" descr="LIN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1" descr="LIN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2" descr="LIN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56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3" name="Picture 13" descr="Flower Clipart - Imag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338763"/>
            <a:ext cx="126841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4" descr="Flower Clipart - Imag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495800"/>
            <a:ext cx="126841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5" descr="Flower Clipart - Imag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029200"/>
            <a:ext cx="10668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6" descr="Flower Clipart - Imag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4495800"/>
            <a:ext cx="10668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04046E-6 L 0.2283 -0.073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7" grpId="1"/>
      <p:bldP spid="64518" grpId="0"/>
      <p:bldP spid="64518" grpId="1"/>
      <p:bldP spid="64518" grpId="2"/>
      <p:bldP spid="64519" grpId="0"/>
      <p:bldP spid="645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866900" y="609600"/>
            <a:ext cx="5472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/>
              <a:t>2dm</a:t>
            </a:r>
            <a:r>
              <a:rPr lang="en-US" sz="4000" b="1" baseline="30000"/>
              <a:t>2  </a:t>
            </a:r>
            <a:r>
              <a:rPr lang="en-US" sz="4000" b="1"/>
              <a:t>18 cm</a:t>
            </a:r>
            <a:r>
              <a:rPr lang="en-US" sz="4000" b="1" baseline="30000"/>
              <a:t>2  </a:t>
            </a:r>
            <a:r>
              <a:rPr lang="en-US" sz="4000" b="1"/>
              <a:t>= … dm</a:t>
            </a:r>
            <a:r>
              <a:rPr lang="en-US" sz="4000" b="1" baseline="30000"/>
              <a:t>2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974725" y="1517650"/>
            <a:ext cx="2832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a/ 2,18 dm</a:t>
            </a:r>
            <a:r>
              <a:rPr lang="en-US" sz="4000" b="1" baseline="30000"/>
              <a:t>2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990600" y="2514600"/>
            <a:ext cx="2859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b/ 21,8 dm</a:t>
            </a:r>
            <a:r>
              <a:rPr lang="en-US" sz="4000" b="1" baseline="30000"/>
              <a:t>2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990600" y="3581400"/>
            <a:ext cx="3114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c/ 20,18 dm</a:t>
            </a:r>
            <a:r>
              <a:rPr lang="en-US" sz="4000" b="1" baseline="30000"/>
              <a:t>2</a:t>
            </a:r>
          </a:p>
        </p:txBody>
      </p:sp>
      <p:grpSp>
        <p:nvGrpSpPr>
          <p:cNvPr id="15366" name="Group 8"/>
          <p:cNvGrpSpPr>
            <a:grpSpLocks/>
          </p:cNvGrpSpPr>
          <p:nvPr/>
        </p:nvGrpSpPr>
        <p:grpSpPr bwMode="auto">
          <a:xfrm>
            <a:off x="19050" y="14288"/>
            <a:ext cx="9144000" cy="6858000"/>
            <a:chOff x="0" y="0"/>
            <a:chExt cx="5760" cy="4320"/>
          </a:xfrm>
        </p:grpSpPr>
        <p:pic>
          <p:nvPicPr>
            <p:cNvPr id="15371" name="Picture 9" descr="LIN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0" descr="LIN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11" descr="LIN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2" descr="LIN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56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7" name="Picture 13" descr="Flower Clipart - Imag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50" y="5353050"/>
            <a:ext cx="126841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4" descr="Flower Clipart - Imag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510088"/>
            <a:ext cx="126841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5" descr="Flower Clipart - Imag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5650" y="5043488"/>
            <a:ext cx="10668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6" descr="Flower Clipart - Imag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4510088"/>
            <a:ext cx="10668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526E-6 L 0.25834 0.1442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7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1" grpId="1"/>
      <p:bldP spid="65541" grpId="2"/>
      <p:bldP spid="65542" grpId="0"/>
      <p:bldP spid="65542" grpId="1"/>
      <p:bldP spid="65543" grpId="0"/>
      <p:bldP spid="6554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28600" y="790575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Hai </a:t>
            </a:r>
            <a:r>
              <a:rPr lang="vi-VN" sz="3600" b="1"/>
              <a:t>đơ</a:t>
            </a:r>
            <a:r>
              <a:rPr lang="en-US" sz="3600" b="1"/>
              <a:t>n vị </a:t>
            </a:r>
            <a:r>
              <a:rPr lang="vi-VN" sz="3600" b="1"/>
              <a:t>đ</a:t>
            </a:r>
            <a:r>
              <a:rPr lang="en-US" sz="3600" b="1"/>
              <a:t>o diện tích liền kề nhau h</a:t>
            </a:r>
            <a:r>
              <a:rPr lang="vi-VN" sz="3600" b="1"/>
              <a:t>ơ</a:t>
            </a:r>
            <a:r>
              <a:rPr lang="en-US" sz="3600" b="1"/>
              <a:t>n kém nhau bao nhiêu lần?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57200" y="2438400"/>
            <a:ext cx="2005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a/ 10 lần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2287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b/ 100 lần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57200" y="4006850"/>
            <a:ext cx="2519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c/ 1000 lần</a:t>
            </a:r>
          </a:p>
        </p:txBody>
      </p:sp>
      <p:grpSp>
        <p:nvGrpSpPr>
          <p:cNvPr id="16390" name="Group 8"/>
          <p:cNvGrpSpPr>
            <a:grpSpLocks/>
          </p:cNvGrpSpPr>
          <p:nvPr/>
        </p:nvGrpSpPr>
        <p:grpSpPr bwMode="auto">
          <a:xfrm>
            <a:off x="-4763" y="23813"/>
            <a:ext cx="9144001" cy="6858000"/>
            <a:chOff x="0" y="0"/>
            <a:chExt cx="5760" cy="4320"/>
          </a:xfrm>
        </p:grpSpPr>
        <p:pic>
          <p:nvPicPr>
            <p:cNvPr id="16395" name="Picture 9" descr="LIN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10" descr="LIN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11" descr="LIN_00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12" descr="LIN_00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56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1" name="Picture 13" descr="Flower Clipart - Imag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8" y="5362575"/>
            <a:ext cx="1268412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4" descr="Flower Clipart - Imag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4519613"/>
            <a:ext cx="1268412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5" descr="Flower Clipart - Imag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1838" y="5053013"/>
            <a:ext cx="10668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6" descr="Flower Clipart - Imag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1438" y="4519613"/>
            <a:ext cx="10668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5" grpId="1"/>
      <p:bldP spid="66566" grpId="0"/>
      <p:bldP spid="66566" grpId="1"/>
      <p:bldP spid="66566" grpId="2"/>
      <p:bldP spid="66567" grpId="0"/>
      <p:bldP spid="6656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411" name="Picture 29" descr="BAN_S06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7348268">
              <a:off x="843" y="3093"/>
              <a:ext cx="120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2" name="Picture 30" descr="BAN_S06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319506">
              <a:off x="1440" y="3072"/>
              <a:ext cx="120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31" descr="BAN_S06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9278188">
              <a:off x="2112" y="3162"/>
              <a:ext cx="120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32" descr="BAN_S06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8205791">
              <a:off x="2523" y="3045"/>
              <a:ext cx="120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33" descr="BAN_S06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550667">
              <a:off x="3387" y="3045"/>
              <a:ext cx="120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34" descr="BAN_S06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253148">
              <a:off x="3936" y="3168"/>
              <a:ext cx="120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35" descr="IND_00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6" y="3456"/>
              <a:ext cx="220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36" descr="IND_00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" y="3456"/>
              <a:ext cx="220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32" y="768"/>
              <a:ext cx="4878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9050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Hoạt động 3: Luyện tập</a:t>
              </a:r>
              <a:endParaRPr lang="en-US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endParaRPr>
            </a:p>
          </p:txBody>
        </p:sp>
        <p:pic>
          <p:nvPicPr>
            <p:cNvPr id="17420" name="Picture 38" descr="IND_00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840"/>
              <a:ext cx="57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39" descr="IND_00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2" y="3456"/>
              <a:ext cx="220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41" descr="NGOI HOC BAI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1728"/>
              <a:ext cx="836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23" name="Group 4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7424" name="Picture 43" descr="LIN_00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5" name="Picture 44" descr="LIN_00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4176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6" name="Picture 45" descr="LIN_00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-2003" y="2141"/>
                <a:ext cx="4128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7" name="Picture 46" descr="LIN_00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3645" y="2132"/>
                <a:ext cx="4128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3"/>
          <p:cNvSpPr txBox="1">
            <a:spLocks noChangeArrowheads="1"/>
          </p:cNvSpPr>
          <p:nvPr/>
        </p:nvSpPr>
        <p:spPr bwMode="auto">
          <a:xfrm>
            <a:off x="381000" y="6858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1. Viết số thập phân thích hợp vào chỗ trống:</a:t>
            </a:r>
          </a:p>
        </p:txBody>
      </p:sp>
      <p:sp>
        <p:nvSpPr>
          <p:cNvPr id="18435" name="Text Box 15"/>
          <p:cNvSpPr txBox="1">
            <a:spLocks noChangeArrowheads="1"/>
          </p:cNvSpPr>
          <p:nvPr/>
        </p:nvSpPr>
        <p:spPr bwMode="auto">
          <a:xfrm>
            <a:off x="1304925" y="2051050"/>
            <a:ext cx="2073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99"/>
                </a:solidFill>
              </a:rPr>
              <a:t>56 dm</a:t>
            </a:r>
            <a:r>
              <a:rPr lang="en-US" sz="3200" b="1" baseline="30000">
                <a:solidFill>
                  <a:srgbClr val="000099"/>
                </a:solidFill>
              </a:rPr>
              <a:t>2 </a:t>
            </a:r>
            <a:r>
              <a:rPr lang="en-US" sz="3200" b="1">
                <a:solidFill>
                  <a:srgbClr val="000099"/>
                </a:solidFill>
              </a:rPr>
              <a:t>=</a:t>
            </a:r>
            <a:endParaRPr lang="en-US" sz="3200" b="1" baseline="30000">
              <a:solidFill>
                <a:srgbClr val="000099"/>
              </a:solidFill>
            </a:endParaRPr>
          </a:p>
        </p:txBody>
      </p:sp>
      <p:sp>
        <p:nvSpPr>
          <p:cNvPr id="18436" name="Text Box 16"/>
          <p:cNvSpPr txBox="1">
            <a:spLocks noChangeArrowheads="1"/>
          </p:cNvSpPr>
          <p:nvPr/>
        </p:nvSpPr>
        <p:spPr bwMode="auto">
          <a:xfrm>
            <a:off x="1304925" y="2844800"/>
            <a:ext cx="2073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99"/>
                </a:solidFill>
              </a:rPr>
              <a:t>23 cm</a:t>
            </a:r>
            <a:r>
              <a:rPr lang="en-US" sz="3200" b="1" baseline="30000">
                <a:solidFill>
                  <a:srgbClr val="000099"/>
                </a:solidFill>
              </a:rPr>
              <a:t>2 </a:t>
            </a:r>
            <a:r>
              <a:rPr lang="en-US" sz="3200" b="1">
                <a:solidFill>
                  <a:srgbClr val="000099"/>
                </a:solidFill>
              </a:rPr>
              <a:t>=</a:t>
            </a:r>
            <a:endParaRPr lang="en-US" sz="3200" b="1" baseline="30000">
              <a:solidFill>
                <a:srgbClr val="000099"/>
              </a:solidFill>
            </a:endParaRPr>
          </a:p>
        </p:txBody>
      </p:sp>
      <p:sp>
        <p:nvSpPr>
          <p:cNvPr id="18437" name="Text Box 17"/>
          <p:cNvSpPr txBox="1">
            <a:spLocks noChangeArrowheads="1"/>
          </p:cNvSpPr>
          <p:nvPr/>
        </p:nvSpPr>
        <p:spPr bwMode="auto">
          <a:xfrm>
            <a:off x="1295400" y="3759200"/>
            <a:ext cx="3670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99"/>
                </a:solidFill>
              </a:rPr>
              <a:t>17 dm</a:t>
            </a:r>
            <a:r>
              <a:rPr lang="en-US" sz="3200" b="1" baseline="30000">
                <a:solidFill>
                  <a:srgbClr val="000099"/>
                </a:solidFill>
              </a:rPr>
              <a:t>2 </a:t>
            </a:r>
            <a:r>
              <a:rPr lang="en-US" sz="3200" b="1">
                <a:solidFill>
                  <a:srgbClr val="000099"/>
                </a:solidFill>
              </a:rPr>
              <a:t>23 cm</a:t>
            </a:r>
            <a:r>
              <a:rPr lang="en-US" sz="3200" b="1" baseline="30000">
                <a:solidFill>
                  <a:srgbClr val="000099"/>
                </a:solidFill>
              </a:rPr>
              <a:t>2 </a:t>
            </a:r>
            <a:r>
              <a:rPr lang="en-US" sz="3200" b="1">
                <a:solidFill>
                  <a:srgbClr val="000099"/>
                </a:solidFill>
              </a:rPr>
              <a:t>=</a:t>
            </a:r>
            <a:endParaRPr lang="en-US" sz="3200" b="1" baseline="30000">
              <a:solidFill>
                <a:srgbClr val="000099"/>
              </a:solidFill>
            </a:endParaRPr>
          </a:p>
        </p:txBody>
      </p:sp>
      <p:sp>
        <p:nvSpPr>
          <p:cNvPr id="18438" name="Text Box 18"/>
          <p:cNvSpPr txBox="1">
            <a:spLocks noChangeArrowheads="1"/>
          </p:cNvSpPr>
          <p:nvPr/>
        </p:nvSpPr>
        <p:spPr bwMode="auto">
          <a:xfrm>
            <a:off x="1371600" y="4648200"/>
            <a:ext cx="3267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99"/>
                </a:solidFill>
              </a:rPr>
              <a:t>2 cm</a:t>
            </a:r>
            <a:r>
              <a:rPr lang="en-US" sz="3200" b="1" baseline="30000">
                <a:solidFill>
                  <a:srgbClr val="000099"/>
                </a:solidFill>
              </a:rPr>
              <a:t>2 </a:t>
            </a:r>
            <a:r>
              <a:rPr lang="en-US" sz="3200" b="1">
                <a:solidFill>
                  <a:srgbClr val="000099"/>
                </a:solidFill>
              </a:rPr>
              <a:t>5 mm</a:t>
            </a:r>
            <a:r>
              <a:rPr lang="en-US" sz="3200" b="1" baseline="30000">
                <a:solidFill>
                  <a:srgbClr val="000099"/>
                </a:solidFill>
              </a:rPr>
              <a:t>2 </a:t>
            </a:r>
            <a:r>
              <a:rPr lang="en-US" sz="3200" b="1">
                <a:solidFill>
                  <a:srgbClr val="000099"/>
                </a:solidFill>
              </a:rPr>
              <a:t>= </a:t>
            </a:r>
            <a:endParaRPr lang="en-US" sz="3200" b="1" baseline="30000">
              <a:solidFill>
                <a:srgbClr val="000099"/>
              </a:solidFill>
            </a:endParaRPr>
          </a:p>
        </p:txBody>
      </p:sp>
      <p:grpSp>
        <p:nvGrpSpPr>
          <p:cNvPr id="18439" name="Group 38"/>
          <p:cNvGrpSpPr>
            <a:grpSpLocks/>
          </p:cNvGrpSpPr>
          <p:nvPr/>
        </p:nvGrpSpPr>
        <p:grpSpPr bwMode="auto">
          <a:xfrm>
            <a:off x="0" y="2133600"/>
            <a:ext cx="9144000" cy="4724400"/>
            <a:chOff x="0" y="1344"/>
            <a:chExt cx="5760" cy="2976"/>
          </a:xfrm>
        </p:grpSpPr>
        <p:pic>
          <p:nvPicPr>
            <p:cNvPr id="18453" name="Picture 25" descr="700-344995w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039411">
              <a:off x="4416" y="2526"/>
              <a:ext cx="794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26" descr="700-344995w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74" y="1344"/>
              <a:ext cx="938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23" descr="LIN_1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84"/>
              <a:ext cx="57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24" descr="700-513819w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3" y="3024"/>
              <a:ext cx="637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352800" y="19812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0,56 m</a:t>
            </a:r>
            <a:r>
              <a:rPr lang="en-US" sz="3200" b="1" baseline="30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3276600" y="1981200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…m</a:t>
            </a:r>
            <a:r>
              <a:rPr lang="en-US" sz="3200" b="1" baseline="30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3238500" y="2819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…dm</a:t>
            </a:r>
            <a:r>
              <a:rPr lang="en-US" sz="3200" b="1" baseline="30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4724400" y="37338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…dm</a:t>
            </a:r>
            <a:r>
              <a:rPr lang="en-US" sz="3200" b="1" baseline="30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4448175" y="4602163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…cm</a:t>
            </a:r>
            <a:r>
              <a:rPr lang="en-US" sz="3200" b="1" baseline="30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3248025" y="2814638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0,23 dm</a:t>
            </a:r>
            <a:r>
              <a:rPr lang="en-US" sz="3200" b="1" baseline="30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4724400" y="370205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17,23 dm</a:t>
            </a:r>
            <a:r>
              <a:rPr lang="en-US" sz="3200" b="1" baseline="30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4491038" y="459105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2,05 cm</a:t>
            </a:r>
            <a:r>
              <a:rPr lang="en-US" sz="3200" b="1" baseline="30000">
                <a:solidFill>
                  <a:srgbClr val="000099"/>
                </a:solidFill>
              </a:rPr>
              <a:t>2</a:t>
            </a:r>
          </a:p>
        </p:txBody>
      </p:sp>
      <p:grpSp>
        <p:nvGrpSpPr>
          <p:cNvPr id="18448" name="Group 46"/>
          <p:cNvGrpSpPr>
            <a:grpSpLocks/>
          </p:cNvGrpSpPr>
          <p:nvPr/>
        </p:nvGrpSpPr>
        <p:grpSpPr bwMode="auto">
          <a:xfrm>
            <a:off x="685800" y="2209800"/>
            <a:ext cx="471488" cy="3048000"/>
            <a:chOff x="432" y="1392"/>
            <a:chExt cx="297" cy="1920"/>
          </a:xfrm>
        </p:grpSpPr>
        <p:sp>
          <p:nvSpPr>
            <p:cNvPr id="18449" name="AutoShape 42"/>
            <p:cNvSpPr>
              <a:spLocks noChangeArrowheads="1"/>
            </p:cNvSpPr>
            <p:nvPr/>
          </p:nvSpPr>
          <p:spPr bwMode="auto">
            <a:xfrm>
              <a:off x="432" y="1392"/>
              <a:ext cx="288" cy="24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8450" name="AutoShape 43"/>
            <p:cNvSpPr>
              <a:spLocks noChangeArrowheads="1"/>
            </p:cNvSpPr>
            <p:nvPr/>
          </p:nvSpPr>
          <p:spPr bwMode="auto">
            <a:xfrm>
              <a:off x="432" y="1899"/>
              <a:ext cx="288" cy="24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8451" name="AutoShape 44"/>
            <p:cNvSpPr>
              <a:spLocks noChangeArrowheads="1"/>
            </p:cNvSpPr>
            <p:nvPr/>
          </p:nvSpPr>
          <p:spPr bwMode="auto">
            <a:xfrm>
              <a:off x="441" y="2487"/>
              <a:ext cx="288" cy="24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8452" name="AutoShape 45"/>
            <p:cNvSpPr>
              <a:spLocks noChangeArrowheads="1"/>
            </p:cNvSpPr>
            <p:nvPr/>
          </p:nvSpPr>
          <p:spPr bwMode="auto">
            <a:xfrm>
              <a:off x="432" y="3072"/>
              <a:ext cx="288" cy="24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1" grpId="0"/>
      <p:bldP spid="31772" grpId="0"/>
      <p:bldP spid="31773" grpId="0"/>
      <p:bldP spid="31774" grpId="0"/>
      <p:bldP spid="31776" grpId="0"/>
      <p:bldP spid="31783" grpId="0"/>
      <p:bldP spid="31784" grpId="0"/>
      <p:bldP spid="317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7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3886200" y="5257800"/>
            <a:ext cx="696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5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4868863" y="5229225"/>
            <a:ext cx="69691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6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4419600" y="5257800"/>
            <a:ext cx="696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8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3886200" y="5257800"/>
            <a:ext cx="696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9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3276600" y="5257800"/>
            <a:ext cx="696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0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2590800" y="5257800"/>
            <a:ext cx="696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1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1828800" y="5181600"/>
            <a:ext cx="696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2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1447800" y="5181600"/>
            <a:ext cx="696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33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914400" y="5257800"/>
            <a:ext cx="696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4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304800" y="5257800"/>
            <a:ext cx="696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35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5257800" y="5257800"/>
            <a:ext cx="696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36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5867400" y="5181600"/>
            <a:ext cx="696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37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6324600" y="5257800"/>
            <a:ext cx="696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 Box 11"/>
          <p:cNvSpPr txBox="1">
            <a:spLocks noChangeArrowheads="1"/>
          </p:cNvSpPr>
          <p:nvPr/>
        </p:nvSpPr>
        <p:spPr bwMode="auto">
          <a:xfrm>
            <a:off x="381000" y="6858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2. Viết số thập phân thích hợp vào chỗ trống: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057400" y="24384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1654m</a:t>
            </a:r>
            <a:r>
              <a:rPr lang="en-US" sz="3600" b="1" baseline="30000">
                <a:solidFill>
                  <a:srgbClr val="FF3300"/>
                </a:solidFill>
              </a:rPr>
              <a:t>2 </a:t>
            </a:r>
            <a:r>
              <a:rPr lang="en-US" sz="3600" b="1">
                <a:solidFill>
                  <a:srgbClr val="FF3300"/>
                </a:solidFill>
              </a:rPr>
              <a:t>= … ha</a:t>
            </a:r>
            <a:endParaRPr lang="en-US" sz="3600" b="1" baseline="30000">
              <a:solidFill>
                <a:srgbClr val="FF3300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057400" y="31242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5000m</a:t>
            </a:r>
            <a:r>
              <a:rPr lang="en-US" sz="3600" b="1" baseline="30000">
                <a:solidFill>
                  <a:srgbClr val="FF3300"/>
                </a:solidFill>
              </a:rPr>
              <a:t>2 </a:t>
            </a:r>
            <a:r>
              <a:rPr lang="en-US" sz="3600" b="1">
                <a:solidFill>
                  <a:srgbClr val="FF3300"/>
                </a:solidFill>
              </a:rPr>
              <a:t>= …ha</a:t>
            </a:r>
            <a:endParaRPr lang="en-US" sz="3600" b="1" baseline="30000">
              <a:solidFill>
                <a:srgbClr val="FF3300"/>
              </a:solidFill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833688" y="377825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1ha</a:t>
            </a:r>
            <a:r>
              <a:rPr lang="en-US" sz="3600" b="1" baseline="30000">
                <a:solidFill>
                  <a:srgbClr val="FF3300"/>
                </a:solidFill>
              </a:rPr>
              <a:t>  </a:t>
            </a:r>
            <a:r>
              <a:rPr lang="en-US" sz="3600" b="1">
                <a:solidFill>
                  <a:srgbClr val="FF3300"/>
                </a:solidFill>
              </a:rPr>
              <a:t>= …km</a:t>
            </a:r>
            <a:r>
              <a:rPr lang="en-US" sz="3600" b="1" baseline="30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667000" y="44196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15ha</a:t>
            </a:r>
            <a:r>
              <a:rPr lang="en-US" sz="3600" b="1" baseline="30000">
                <a:solidFill>
                  <a:srgbClr val="FF3300"/>
                </a:solidFill>
              </a:rPr>
              <a:t> </a:t>
            </a:r>
            <a:r>
              <a:rPr lang="en-US" sz="3600" b="1">
                <a:solidFill>
                  <a:srgbClr val="FF3300"/>
                </a:solidFill>
              </a:rPr>
              <a:t>= …km</a:t>
            </a:r>
            <a:r>
              <a:rPr lang="en-US" sz="3600" b="1" baseline="30000">
                <a:solidFill>
                  <a:srgbClr val="FF3300"/>
                </a:solidFill>
              </a:rPr>
              <a:t>2</a:t>
            </a:r>
          </a:p>
        </p:txBody>
      </p:sp>
      <p:pic>
        <p:nvPicPr>
          <p:cNvPr id="19476" name="Picture 22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0"/>
            <a:ext cx="228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3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43054">
            <a:off x="7239000" y="4114800"/>
            <a:ext cx="1581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4" descr="GRANS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89973">
            <a:off x="7772400" y="4343400"/>
            <a:ext cx="1581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1" descr="LIN_0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80" name="Group 44"/>
          <p:cNvGrpSpPr>
            <a:grpSpLocks/>
          </p:cNvGrpSpPr>
          <p:nvPr/>
        </p:nvGrpSpPr>
        <p:grpSpPr bwMode="auto">
          <a:xfrm>
            <a:off x="1371600" y="2667000"/>
            <a:ext cx="471488" cy="2362200"/>
            <a:chOff x="864" y="1680"/>
            <a:chExt cx="297" cy="1488"/>
          </a:xfrm>
        </p:grpSpPr>
        <p:sp>
          <p:nvSpPr>
            <p:cNvPr id="19481" name="AutoShape 40"/>
            <p:cNvSpPr>
              <a:spLocks noChangeArrowheads="1"/>
            </p:cNvSpPr>
            <p:nvPr/>
          </p:nvSpPr>
          <p:spPr bwMode="auto">
            <a:xfrm>
              <a:off x="864" y="1680"/>
              <a:ext cx="288" cy="24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AutoShape 41"/>
            <p:cNvSpPr>
              <a:spLocks noChangeArrowheads="1"/>
            </p:cNvSpPr>
            <p:nvPr/>
          </p:nvSpPr>
          <p:spPr bwMode="auto">
            <a:xfrm>
              <a:off x="864" y="2064"/>
              <a:ext cx="288" cy="24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AutoShape 42"/>
            <p:cNvSpPr>
              <a:spLocks noChangeArrowheads="1"/>
            </p:cNvSpPr>
            <p:nvPr/>
          </p:nvSpPr>
          <p:spPr bwMode="auto">
            <a:xfrm>
              <a:off x="873" y="2544"/>
              <a:ext cx="288" cy="24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AutoShape 43"/>
            <p:cNvSpPr>
              <a:spLocks noChangeArrowheads="1"/>
            </p:cNvSpPr>
            <p:nvPr/>
          </p:nvSpPr>
          <p:spPr bwMode="auto">
            <a:xfrm>
              <a:off x="864" y="2928"/>
              <a:ext cx="288" cy="24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5" grpId="0"/>
      <p:bldP spid="13326" grpId="0"/>
      <p:bldP spid="133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99"/>
            </a:gs>
            <a:gs pos="50000">
              <a:srgbClr val="CCFFCC"/>
            </a:gs>
            <a:gs pos="100000">
              <a:srgbClr val="66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685800"/>
            <a:ext cx="8077200" cy="1371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Bài 3 : Viết số thích hợp vào chỗ trống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286000" y="15240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5,34 km</a:t>
            </a:r>
            <a:r>
              <a:rPr lang="en-US" sz="3600" b="1" baseline="30000">
                <a:solidFill>
                  <a:schemeClr val="accent2"/>
                </a:solidFill>
              </a:rPr>
              <a:t>2 </a:t>
            </a:r>
            <a:r>
              <a:rPr lang="en-US" sz="3600" b="1">
                <a:solidFill>
                  <a:schemeClr val="accent2"/>
                </a:solidFill>
              </a:rPr>
              <a:t>=        ha</a:t>
            </a:r>
            <a:endParaRPr lang="en-US" sz="3600" b="1" baseline="30000">
              <a:solidFill>
                <a:schemeClr val="accent2"/>
              </a:solidFill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286000" y="22860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6,5 km</a:t>
            </a:r>
            <a:r>
              <a:rPr lang="en-US" sz="3600" b="1" baseline="30000">
                <a:solidFill>
                  <a:schemeClr val="accent2"/>
                </a:solidFill>
              </a:rPr>
              <a:t>2 </a:t>
            </a:r>
            <a:r>
              <a:rPr lang="en-US" sz="3600" b="1">
                <a:solidFill>
                  <a:schemeClr val="accent2"/>
                </a:solidFill>
              </a:rPr>
              <a:t>=          ha</a:t>
            </a:r>
            <a:endParaRPr lang="en-US" sz="3600" b="1" baseline="30000">
              <a:solidFill>
                <a:schemeClr val="accent2"/>
              </a:solidFill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286000" y="30480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7,6256 ha</a:t>
            </a:r>
            <a:r>
              <a:rPr lang="en-US" sz="3600" b="1" baseline="30000">
                <a:solidFill>
                  <a:schemeClr val="accent2"/>
                </a:solidFill>
              </a:rPr>
              <a:t> </a:t>
            </a:r>
            <a:r>
              <a:rPr lang="en-US" sz="3600" b="1">
                <a:solidFill>
                  <a:schemeClr val="accent2"/>
                </a:solidFill>
              </a:rPr>
              <a:t>=            m</a:t>
            </a:r>
            <a:r>
              <a:rPr lang="en-US" sz="3600" b="1" baseline="30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2286000" y="385445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16,5 m</a:t>
            </a:r>
            <a:r>
              <a:rPr lang="en-US" sz="3600" b="1" baseline="30000">
                <a:solidFill>
                  <a:schemeClr val="accent2"/>
                </a:solidFill>
              </a:rPr>
              <a:t>2 </a:t>
            </a:r>
            <a:r>
              <a:rPr lang="en-US" sz="3600" b="1">
                <a:solidFill>
                  <a:schemeClr val="accent2"/>
                </a:solidFill>
              </a:rPr>
              <a:t>=        m</a:t>
            </a:r>
            <a:r>
              <a:rPr lang="en-US" sz="3600" b="1" baseline="30000">
                <a:solidFill>
                  <a:schemeClr val="accent2"/>
                </a:solidFill>
              </a:rPr>
              <a:t>2</a:t>
            </a:r>
            <a:r>
              <a:rPr lang="en-US" sz="3600" b="1">
                <a:solidFill>
                  <a:schemeClr val="accent2"/>
                </a:solidFill>
              </a:rPr>
              <a:t>     dm</a:t>
            </a:r>
            <a:r>
              <a:rPr lang="en-US" sz="3600" b="1" baseline="30000">
                <a:solidFill>
                  <a:schemeClr val="accent2"/>
                </a:solidFill>
              </a:rPr>
              <a:t>2</a:t>
            </a:r>
          </a:p>
        </p:txBody>
      </p:sp>
      <p:pic>
        <p:nvPicPr>
          <p:cNvPr id="20487" name="Picture 23" descr="log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5334000"/>
            <a:ext cx="16764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03" name="Picture 26" descr="LIN_0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27" descr="LIN_0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Picture 28" descr="LIN_0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003" y="2141"/>
              <a:ext cx="412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29" descr="LIN_0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645" y="2132"/>
              <a:ext cx="412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9" name="Picture 33" descr="p3012_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95798">
            <a:off x="7315200" y="4191000"/>
            <a:ext cx="1428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4" descr="p3012_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950627">
            <a:off x="6507163" y="4652962"/>
            <a:ext cx="14287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5" descr="p3012_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" y="4900613"/>
            <a:ext cx="1428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36" descr="p3012_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4457700"/>
            <a:ext cx="1428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3" name="Group 42"/>
          <p:cNvGrpSpPr>
            <a:grpSpLocks/>
          </p:cNvGrpSpPr>
          <p:nvPr/>
        </p:nvGrpSpPr>
        <p:grpSpPr bwMode="auto">
          <a:xfrm>
            <a:off x="1662113" y="1676400"/>
            <a:ext cx="471487" cy="2743200"/>
            <a:chOff x="1047" y="1056"/>
            <a:chExt cx="297" cy="1728"/>
          </a:xfrm>
        </p:grpSpPr>
        <p:sp>
          <p:nvSpPr>
            <p:cNvPr id="20499" name="AutoShape 38"/>
            <p:cNvSpPr>
              <a:spLocks noChangeArrowheads="1"/>
            </p:cNvSpPr>
            <p:nvPr/>
          </p:nvSpPr>
          <p:spPr bwMode="auto">
            <a:xfrm>
              <a:off x="1047" y="1056"/>
              <a:ext cx="288" cy="24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39"/>
            <p:cNvSpPr>
              <a:spLocks noChangeArrowheads="1"/>
            </p:cNvSpPr>
            <p:nvPr/>
          </p:nvSpPr>
          <p:spPr bwMode="auto">
            <a:xfrm>
              <a:off x="1047" y="1536"/>
              <a:ext cx="288" cy="24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AutoShape 40"/>
            <p:cNvSpPr>
              <a:spLocks noChangeArrowheads="1"/>
            </p:cNvSpPr>
            <p:nvPr/>
          </p:nvSpPr>
          <p:spPr bwMode="auto">
            <a:xfrm>
              <a:off x="1056" y="2016"/>
              <a:ext cx="288" cy="24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AutoShape 41"/>
            <p:cNvSpPr>
              <a:spLocks noChangeArrowheads="1"/>
            </p:cNvSpPr>
            <p:nvPr/>
          </p:nvSpPr>
          <p:spPr bwMode="auto">
            <a:xfrm>
              <a:off x="1056" y="2544"/>
              <a:ext cx="288" cy="240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4572000" y="1447800"/>
            <a:ext cx="1031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534</a:t>
            </a: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4495800" y="2185988"/>
            <a:ext cx="1031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650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4786313" y="2967038"/>
            <a:ext cx="1597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76256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4524375" y="3833813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16</a:t>
            </a: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5924550" y="3833813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  <p:bldP spid="21521" grpId="0"/>
      <p:bldP spid="21523" grpId="0"/>
      <p:bldP spid="21525" grpId="0"/>
      <p:bldP spid="21547" grpId="0"/>
      <p:bldP spid="21548" grpId="0"/>
      <p:bldP spid="21549" grpId="0"/>
      <p:bldP spid="21550" grpId="0"/>
      <p:bldP spid="215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3012_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133600"/>
            <a:ext cx="18589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p3012_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27172">
            <a:off x="1143000" y="2133600"/>
            <a:ext cx="10652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p3012_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27172">
            <a:off x="2438400" y="4191000"/>
            <a:ext cx="10652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p3012_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3198">
            <a:off x="6172200" y="2133600"/>
            <a:ext cx="10652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p3012_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5244">
            <a:off x="7239000" y="3962400"/>
            <a:ext cx="10652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9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106" name="Picture 11" descr="LIN_00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7" name="Picture 12" descr="LIN_00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8" name="Picture 13" descr="LIN_00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9" name="Picture 14" descr="LIN_00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56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0" name="Picture 15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60198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6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60198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7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2286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8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286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9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15240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0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51816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1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18288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2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27432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3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4290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4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" y="29718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5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28194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6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52578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7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450" y="42672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8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46750" y="26670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9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6576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30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89950" y="58674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31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54102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3" name="Picture 37" descr="FN04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4" name="Picture 38" descr="FN04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5" name="Picture 39" descr="FN04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6" name="Picture 40" descr="FN04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7" name="Picture 41" descr="FN04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42" descr="hoad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44196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9" name="Picture 43" descr="FN04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0" name="Picture 44" descr="FN04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929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1" name="lop chung ta doan ket THIEU NHI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82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30" fill="hold"/>
                                        <p:tgtEl>
                                          <p:spTgt spid="55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5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5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5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5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4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5" name="MSj051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217000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533400" y="990600"/>
            <a:ext cx="78486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Củng cố: Trò chơi rung chuông vàng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508" name="Picture 21" descr="XMBL_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71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2" descr="!BELL_0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905125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3" descr="!BELL_0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76598">
            <a:off x="3886200" y="2838450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4" descr="!BELL_0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934200" y="2676525"/>
            <a:ext cx="1295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8" descr="T2kinhkong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67350" y="4724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9" descr="T2kinhkong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" y="4724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1" descr="T2kinhkong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1700" y="47434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42" descr="T2kinhkong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48100" y="47434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43" descr="T2kinhkong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24700" y="4667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44" descr="BAN_06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j0388217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68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55"/>
                </p:tgtEl>
              </p:cMediaNode>
            </p:audio>
          </p:childTnLst>
        </p:cTn>
      </p:par>
    </p:tnLst>
    <p:bldLst>
      <p:bldP spid="686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10"/>
          <p:cNvSpPr>
            <a:spLocks noChangeArrowheads="1" noChangeShapeType="1" noTextEdit="1"/>
          </p:cNvSpPr>
          <p:nvPr/>
        </p:nvSpPr>
        <p:spPr bwMode="auto">
          <a:xfrm>
            <a:off x="2209800" y="0"/>
            <a:ext cx="51816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Trò chơi rung chuông vàng</a:t>
            </a:r>
            <a:endParaRPr lang="en-US" sz="3600" kern="10">
              <a:ln w="19050">
                <a:solidFill>
                  <a:srgbClr val="0033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304800" y="16764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Viết số thích hợp: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04800" y="25908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17 m</a:t>
            </a:r>
            <a:r>
              <a:rPr lang="en-US" sz="4400" b="1" baseline="30000">
                <a:solidFill>
                  <a:schemeClr val="accent2"/>
                </a:solidFill>
              </a:rPr>
              <a:t>2 </a:t>
            </a:r>
            <a:r>
              <a:rPr lang="en-US" sz="4400" b="1">
                <a:solidFill>
                  <a:schemeClr val="accent2"/>
                </a:solidFill>
              </a:rPr>
              <a:t>9 dm</a:t>
            </a:r>
            <a:r>
              <a:rPr lang="en-US" sz="4400" b="1" baseline="30000">
                <a:solidFill>
                  <a:schemeClr val="accent2"/>
                </a:solidFill>
              </a:rPr>
              <a:t>2</a:t>
            </a:r>
            <a:r>
              <a:rPr lang="en-US" sz="4400" b="1">
                <a:solidFill>
                  <a:schemeClr val="accent2"/>
                </a:solidFill>
              </a:rPr>
              <a:t>= …m</a:t>
            </a:r>
            <a:r>
              <a:rPr lang="en-US" sz="4400" b="1" baseline="30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990600" y="3276600"/>
            <a:ext cx="28956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    </a:t>
            </a:r>
            <a:r>
              <a:rPr lang="en-US" sz="8000" b="1"/>
              <a:t>17,09</a:t>
            </a:r>
          </a:p>
        </p:txBody>
      </p:sp>
      <p:pic>
        <p:nvPicPr>
          <p:cNvPr id="22534" name="Picture 40" descr="p3012_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69464">
            <a:off x="6477000" y="3810000"/>
            <a:ext cx="14287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1" descr="p3012_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38529">
            <a:off x="7543800" y="3886200"/>
            <a:ext cx="1428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3" descr="p3012_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57856">
            <a:off x="5591175" y="4086225"/>
            <a:ext cx="1428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6248400" y="15240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10</a:t>
            </a:r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6248400" y="1600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9</a:t>
            </a:r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6096000" y="1600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8</a:t>
            </a:r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6248400" y="1600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6172200" y="15240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6248400" y="1600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6172200" y="1600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6172200" y="1600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6248400" y="1600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6172200" y="1600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1</a:t>
            </a:r>
          </a:p>
        </p:txBody>
      </p:sp>
      <p:pic>
        <p:nvPicPr>
          <p:cNvPr id="22547" name="Picture 107" descr="XMBL_0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371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108" descr="!BELL_0L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05750" y="0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109" descr="CUT_29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60198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110" descr="CUT_29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0960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3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Sj0388217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  <p:bldP spid="23573" grpId="0"/>
      <p:bldP spid="23629" grpId="0" animBg="1"/>
      <p:bldP spid="23629" grpId="1" animBg="1"/>
      <p:bldP spid="236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7,1 ha = …dam</a:t>
            </a:r>
            <a:r>
              <a:rPr lang="en-US" sz="4400" b="1" baseline="30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320800" y="4098925"/>
            <a:ext cx="187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/>
              <a:t>710</a:t>
            </a:r>
          </a:p>
        </p:txBody>
      </p:sp>
      <p:sp>
        <p:nvSpPr>
          <p:cNvPr id="23556" name="Text Box 42"/>
          <p:cNvSpPr txBox="1">
            <a:spLocks noChangeArrowheads="1"/>
          </p:cNvSpPr>
          <p:nvPr/>
        </p:nvSpPr>
        <p:spPr bwMode="auto">
          <a:xfrm>
            <a:off x="152400" y="164465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Viết số thích hợp:</a:t>
            </a:r>
          </a:p>
        </p:txBody>
      </p:sp>
      <p:pic>
        <p:nvPicPr>
          <p:cNvPr id="23557" name="Picture 43" descr="p3012_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69464">
            <a:off x="6264275" y="4114800"/>
            <a:ext cx="14287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4" descr="p3012_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38529">
            <a:off x="7467600" y="4337050"/>
            <a:ext cx="1428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5" descr="p3012_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57856">
            <a:off x="5514975" y="4537075"/>
            <a:ext cx="1428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6" descr="XMBL_0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138113"/>
            <a:ext cx="12255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WordArt 77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5181600" cy="1524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Trò chơi rung chuông vàng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562" name="Picture 78" descr="!BELL_0L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05750" y="0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01" name="Oval 81"/>
          <p:cNvSpPr>
            <a:spLocks noChangeArrowheads="1"/>
          </p:cNvSpPr>
          <p:nvPr/>
        </p:nvSpPr>
        <p:spPr bwMode="auto">
          <a:xfrm>
            <a:off x="5943600" y="17526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8</a:t>
            </a:r>
          </a:p>
        </p:txBody>
      </p:sp>
      <p:sp>
        <p:nvSpPr>
          <p:cNvPr id="56402" name="Oval 82"/>
          <p:cNvSpPr>
            <a:spLocks noChangeArrowheads="1"/>
          </p:cNvSpPr>
          <p:nvPr/>
        </p:nvSpPr>
        <p:spPr bwMode="auto">
          <a:xfrm>
            <a:off x="5867400" y="17526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56403" name="Oval 83"/>
          <p:cNvSpPr>
            <a:spLocks noChangeArrowheads="1"/>
          </p:cNvSpPr>
          <p:nvPr/>
        </p:nvSpPr>
        <p:spPr bwMode="auto">
          <a:xfrm>
            <a:off x="5791200" y="16764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56404" name="Oval 84"/>
          <p:cNvSpPr>
            <a:spLocks noChangeArrowheads="1"/>
          </p:cNvSpPr>
          <p:nvPr/>
        </p:nvSpPr>
        <p:spPr bwMode="auto">
          <a:xfrm>
            <a:off x="5943600" y="17526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56405" name="Oval 85"/>
          <p:cNvSpPr>
            <a:spLocks noChangeArrowheads="1"/>
          </p:cNvSpPr>
          <p:nvPr/>
        </p:nvSpPr>
        <p:spPr bwMode="auto">
          <a:xfrm>
            <a:off x="6019800" y="17526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56406" name="Oval 86"/>
          <p:cNvSpPr>
            <a:spLocks noChangeArrowheads="1"/>
          </p:cNvSpPr>
          <p:nvPr/>
        </p:nvSpPr>
        <p:spPr bwMode="auto">
          <a:xfrm>
            <a:off x="5867400" y="17526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56407" name="Oval 87"/>
          <p:cNvSpPr>
            <a:spLocks noChangeArrowheads="1"/>
          </p:cNvSpPr>
          <p:nvPr/>
        </p:nvSpPr>
        <p:spPr bwMode="auto">
          <a:xfrm>
            <a:off x="5943600" y="17526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56408" name="Oval 88"/>
          <p:cNvSpPr>
            <a:spLocks noChangeArrowheads="1"/>
          </p:cNvSpPr>
          <p:nvPr/>
        </p:nvSpPr>
        <p:spPr bwMode="auto">
          <a:xfrm>
            <a:off x="5943600" y="17526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1</a:t>
            </a:r>
          </a:p>
        </p:txBody>
      </p:sp>
      <p:pic>
        <p:nvPicPr>
          <p:cNvPr id="23571" name="Picture 94" descr="CUT_29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24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3"/>
          <p:cNvSpPr txBox="1">
            <a:spLocks noChangeArrowheads="1"/>
          </p:cNvSpPr>
          <p:nvPr/>
        </p:nvSpPr>
        <p:spPr bwMode="auto">
          <a:xfrm>
            <a:off x="228600" y="13716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7,04 m</a:t>
            </a:r>
            <a:r>
              <a:rPr lang="en-US" sz="3600" b="1" baseline="30000"/>
              <a:t>2</a:t>
            </a:r>
            <a:r>
              <a:rPr lang="en-US" sz="3600" b="1"/>
              <a:t> =……………….</a:t>
            </a:r>
            <a:endParaRPr lang="en-US" sz="3600" b="1" baseline="30000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547813" y="2525713"/>
            <a:ext cx="3605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A.    7m</a:t>
            </a:r>
            <a:r>
              <a:rPr lang="en-US" sz="3600" b="1" baseline="30000"/>
              <a:t>2</a:t>
            </a:r>
            <a:r>
              <a:rPr lang="en-US" sz="3600" b="1"/>
              <a:t> 04cm</a:t>
            </a:r>
            <a:r>
              <a:rPr lang="en-US" sz="3600" b="1" baseline="30000"/>
              <a:t>2</a:t>
            </a:r>
            <a:r>
              <a:rPr lang="en-US" sz="3600" b="1"/>
              <a:t> </a:t>
            </a:r>
          </a:p>
        </p:txBody>
      </p:sp>
      <p:pic>
        <p:nvPicPr>
          <p:cNvPr id="24580" name="Picture 17" descr="6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572000"/>
            <a:ext cx="21351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0" descr="p3012_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" y="4900613"/>
            <a:ext cx="1428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21"/>
          <p:cNvSpPr txBox="1">
            <a:spLocks noChangeArrowheads="1"/>
          </p:cNvSpPr>
          <p:nvPr/>
        </p:nvSpPr>
        <p:spPr bwMode="auto">
          <a:xfrm>
            <a:off x="0" y="685800"/>
            <a:ext cx="899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Kết quả thích hợp </a:t>
            </a:r>
            <a:r>
              <a:rPr lang="vi-VN" sz="3600" b="1"/>
              <a:t>đ</a:t>
            </a:r>
            <a:r>
              <a:rPr lang="en-US" sz="3600" b="1"/>
              <a:t>iền vào chỗ trống là:</a:t>
            </a:r>
          </a:p>
        </p:txBody>
      </p:sp>
      <p:pic>
        <p:nvPicPr>
          <p:cNvPr id="24583" name="Picture 149" descr="6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572000"/>
            <a:ext cx="21351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50" descr="!BELL_0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05750" y="0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16" name="Oval 156"/>
          <p:cNvSpPr>
            <a:spLocks noChangeArrowheads="1"/>
          </p:cNvSpPr>
          <p:nvPr/>
        </p:nvSpPr>
        <p:spPr bwMode="auto">
          <a:xfrm>
            <a:off x="6273800" y="22987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15517" name="Oval 157"/>
          <p:cNvSpPr>
            <a:spLocks noChangeArrowheads="1"/>
          </p:cNvSpPr>
          <p:nvPr/>
        </p:nvSpPr>
        <p:spPr bwMode="auto">
          <a:xfrm>
            <a:off x="6273800" y="22987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15518" name="Oval 158"/>
          <p:cNvSpPr>
            <a:spLocks noChangeArrowheads="1"/>
          </p:cNvSpPr>
          <p:nvPr/>
        </p:nvSpPr>
        <p:spPr bwMode="auto">
          <a:xfrm>
            <a:off x="6273800" y="22987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15519" name="Oval 159"/>
          <p:cNvSpPr>
            <a:spLocks noChangeArrowheads="1"/>
          </p:cNvSpPr>
          <p:nvPr/>
        </p:nvSpPr>
        <p:spPr bwMode="auto">
          <a:xfrm>
            <a:off x="6273800" y="22987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15520" name="Oval 160"/>
          <p:cNvSpPr>
            <a:spLocks noChangeArrowheads="1"/>
          </p:cNvSpPr>
          <p:nvPr/>
        </p:nvSpPr>
        <p:spPr bwMode="auto">
          <a:xfrm>
            <a:off x="6248400" y="22860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15526" name="Text Box 166"/>
          <p:cNvSpPr txBox="1">
            <a:spLocks noChangeArrowheads="1"/>
          </p:cNvSpPr>
          <p:nvPr/>
        </p:nvSpPr>
        <p:spPr bwMode="auto">
          <a:xfrm>
            <a:off x="1563688" y="3429000"/>
            <a:ext cx="3887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B.    7dam</a:t>
            </a:r>
            <a:r>
              <a:rPr lang="en-US" sz="3600" b="1" baseline="30000"/>
              <a:t>2</a:t>
            </a:r>
            <a:r>
              <a:rPr lang="en-US" sz="3600" b="1"/>
              <a:t> 04m</a:t>
            </a:r>
            <a:r>
              <a:rPr lang="en-US" sz="3600" b="1" baseline="30000"/>
              <a:t>2</a:t>
            </a:r>
            <a:r>
              <a:rPr lang="en-US" sz="3600" b="1"/>
              <a:t> </a:t>
            </a:r>
          </a:p>
        </p:txBody>
      </p:sp>
      <p:sp>
        <p:nvSpPr>
          <p:cNvPr id="15527" name="Text Box 167"/>
          <p:cNvSpPr txBox="1">
            <a:spLocks noChangeArrowheads="1"/>
          </p:cNvSpPr>
          <p:nvPr/>
        </p:nvSpPr>
        <p:spPr bwMode="auto">
          <a:xfrm>
            <a:off x="1571625" y="4419600"/>
            <a:ext cx="3375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C.    7m</a:t>
            </a:r>
            <a:r>
              <a:rPr lang="en-US" sz="3600" b="1" baseline="30000"/>
              <a:t>2</a:t>
            </a:r>
            <a:r>
              <a:rPr lang="en-US" sz="3600" b="1"/>
              <a:t> 4dm</a:t>
            </a:r>
            <a:r>
              <a:rPr lang="en-US" sz="3600" b="1" baseline="30000"/>
              <a:t>2</a:t>
            </a:r>
            <a:r>
              <a:rPr lang="en-US" sz="3600" b="1"/>
              <a:t> </a:t>
            </a:r>
          </a:p>
        </p:txBody>
      </p:sp>
      <p:sp>
        <p:nvSpPr>
          <p:cNvPr id="15528" name="Oval 168"/>
          <p:cNvSpPr>
            <a:spLocks noChangeArrowheads="1"/>
          </p:cNvSpPr>
          <p:nvPr/>
        </p:nvSpPr>
        <p:spPr bwMode="auto">
          <a:xfrm>
            <a:off x="6248400" y="22098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000099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2428E-6 L -0.0026 -0.2464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5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15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526" grpId="0"/>
      <p:bldP spid="15527" grpId="0"/>
      <p:bldP spid="1552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66800" y="1828800"/>
            <a:ext cx="807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3333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- Chuẩn bị bài : “ Luyện tập”.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- Ôn lại bảng </a:t>
            </a:r>
            <a:r>
              <a:rPr lang="vi-VN" sz="2800"/>
              <a:t>đ</a:t>
            </a:r>
            <a:r>
              <a:rPr lang="en-US" sz="2800"/>
              <a:t>o </a:t>
            </a:r>
            <a:r>
              <a:rPr lang="vi-VN" sz="2800"/>
              <a:t>đơ</a:t>
            </a:r>
            <a:r>
              <a:rPr lang="en-US" sz="2800"/>
              <a:t>n vị diện tích.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- Làm bài 2 – SGK (Trang 47)</a:t>
            </a:r>
          </a:p>
        </p:txBody>
      </p:sp>
      <p:pic>
        <p:nvPicPr>
          <p:cNvPr id="25604" name="Picture 6" descr="log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914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book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191000"/>
            <a:ext cx="1752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 descr="CUT_29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55626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16" name="Picture 5" descr="LIN_0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7" name="Picture 6" descr="LIN_0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Picture 7" descr="LIN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9" name="Picture 8" descr="LIN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56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WordArt 9"/>
          <p:cNvSpPr>
            <a:spLocks noChangeArrowheads="1" noChangeShapeType="1" noTextEdit="1"/>
          </p:cNvSpPr>
          <p:nvPr/>
        </p:nvSpPr>
        <p:spPr bwMode="auto">
          <a:xfrm>
            <a:off x="1447800" y="2362200"/>
            <a:ext cx="6705600" cy="11080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Nhận xét bài cũ</a:t>
            </a:r>
          </a:p>
        </p:txBody>
      </p:sp>
      <p:pic>
        <p:nvPicPr>
          <p:cNvPr id="4100" name="Picture 10" descr="T5tapdoc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GRANS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114800"/>
            <a:ext cx="1371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GRANS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133600" y="4114800"/>
            <a:ext cx="1447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hoa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572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hoa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7620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hoa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9144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hoa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1148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hoa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1148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hoa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2578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9" descr="hoa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3340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0" descr="hoa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8382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1" descr="hoa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5334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2" descr="hoa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6096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3" descr="hoa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7620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24" descr="hoa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7620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25" descr="hoa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1430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914400" y="1487488"/>
            <a:ext cx="74676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</a:rPr>
              <a:t>Viết các số </a:t>
            </a:r>
            <a:r>
              <a:rPr lang="vi-VN" sz="3600" b="1">
                <a:solidFill>
                  <a:srgbClr val="CC3300"/>
                </a:solidFill>
              </a:rPr>
              <a:t>đ</a:t>
            </a:r>
            <a:r>
              <a:rPr lang="en-US" sz="3600" b="1">
                <a:solidFill>
                  <a:srgbClr val="CC3300"/>
                </a:solidFill>
              </a:rPr>
              <a:t>o diện tích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</a:rPr>
              <a:t>d</a:t>
            </a:r>
            <a:r>
              <a:rPr lang="vi-VN" sz="3600" b="1">
                <a:solidFill>
                  <a:srgbClr val="CC3300"/>
                </a:solidFill>
              </a:rPr>
              <a:t>ư</a:t>
            </a:r>
            <a:r>
              <a:rPr lang="en-US" sz="3600" b="1">
                <a:solidFill>
                  <a:srgbClr val="CC3300"/>
                </a:solidFill>
              </a:rPr>
              <a:t>ới dạng số thập phân</a:t>
            </a:r>
          </a:p>
        </p:txBody>
      </p:sp>
      <p:pic>
        <p:nvPicPr>
          <p:cNvPr id="5123" name="Picture 7" descr="p3012_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733800"/>
            <a:ext cx="18589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p3012_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27172">
            <a:off x="1295400" y="3886200"/>
            <a:ext cx="10652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p3012_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27172">
            <a:off x="2438400" y="4191000"/>
            <a:ext cx="10652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p3012_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3198">
            <a:off x="5943600" y="4191000"/>
            <a:ext cx="10652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 descr="p3012_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5244">
            <a:off x="7239000" y="3962400"/>
            <a:ext cx="10652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WordArt 12"/>
          <p:cNvSpPr>
            <a:spLocks noChangeArrowheads="1" noChangeShapeType="1" noTextEdit="1"/>
          </p:cNvSpPr>
          <p:nvPr/>
        </p:nvSpPr>
        <p:spPr bwMode="auto">
          <a:xfrm>
            <a:off x="2971800" y="381000"/>
            <a:ext cx="3124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mới</a:t>
            </a:r>
          </a:p>
        </p:txBody>
      </p:sp>
      <p:sp>
        <p:nvSpPr>
          <p:cNvPr id="5129" name="Line 13"/>
          <p:cNvSpPr>
            <a:spLocks noChangeShapeType="1"/>
          </p:cNvSpPr>
          <p:nvPr/>
        </p:nvSpPr>
        <p:spPr bwMode="auto">
          <a:xfrm>
            <a:off x="2819400" y="1095375"/>
            <a:ext cx="3352800" cy="0"/>
          </a:xfrm>
          <a:prstGeom prst="line">
            <a:avLst/>
          </a:prstGeom>
          <a:noFill/>
          <a:ln w="57150" cmpd="thickThin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g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60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2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924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1: Ôn bảng đơn vị đo diện tích</a:t>
            </a:r>
            <a:endParaRPr lang="en-US" sz="3600" b="1" kern="1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8" name="WordArt 33"/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80010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2 : Viết số đo diện tích dưới dạng số đo thập phân</a:t>
            </a:r>
            <a:endParaRPr lang="en-US" sz="3600" b="1" kern="1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9" name="WordArt 34"/>
          <p:cNvSpPr>
            <a:spLocks noChangeArrowheads="1" noChangeShapeType="1" noTextEdit="1"/>
          </p:cNvSpPr>
          <p:nvPr/>
        </p:nvSpPr>
        <p:spPr bwMode="auto">
          <a:xfrm>
            <a:off x="914400" y="3505200"/>
            <a:ext cx="487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3: Luyện tập</a:t>
            </a:r>
            <a:endParaRPr lang="en-US" sz="3600" b="1" kern="1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50" name="Picture 35" descr="T3bimatIT[2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800600"/>
            <a:ext cx="1885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6" descr="log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60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7" descr="log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95700"/>
            <a:ext cx="60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3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5" name="Picture 39" descr="LIN_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40" descr="LIN_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41" descr="LIN_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2003" y="2141"/>
              <a:ext cx="412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42" descr="LIN_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645" y="2132"/>
              <a:ext cx="412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4" name="Picture 44" descr="Flower Clipart - Imag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914900"/>
            <a:ext cx="2590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N_S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348268">
            <a:off x="1338263" y="4910137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BAN_S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19506">
            <a:off x="2286001" y="4876800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BAN_S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278188">
            <a:off x="3352800" y="5019675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BAN_S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205791">
            <a:off x="4005263" y="4833938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BAN_S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550667">
            <a:off x="5376863" y="4833937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BAN_S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53148">
            <a:off x="6248400" y="5029200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IND_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486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IND_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486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685800" y="766763"/>
            <a:ext cx="77438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1: Ôn bảng đo đơn vị diện tích</a:t>
            </a:r>
            <a:endParaRPr lang="en-US" sz="3600" kern="1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179" name="Picture 11" descr="IND_0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IND_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486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LIN_1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" y="1981200"/>
            <a:ext cx="769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84" name="Picture 15" descr="LIN_00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Picture 16" descr="LIN_00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17" descr="LIN_00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-2003" y="2141"/>
              <a:ext cx="412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18" descr="LIN_00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3645" y="2132"/>
              <a:ext cx="412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83" name="Picture 19" descr="MCj043798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2971800"/>
            <a:ext cx="1828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93" name="Group 37"/>
          <p:cNvGraphicFramePr>
            <a:graphicFrameLocks noGrp="1"/>
          </p:cNvGraphicFramePr>
          <p:nvPr/>
        </p:nvGraphicFramePr>
        <p:xfrm>
          <a:off x="190500" y="1504950"/>
          <a:ext cx="8839200" cy="4799013"/>
        </p:xfrm>
        <a:graphic>
          <a:graphicData uri="http://schemas.openxmlformats.org/drawingml/2006/table">
            <a:tbl>
              <a:tblPr/>
              <a:tblGrid>
                <a:gridCol w="1263650"/>
                <a:gridCol w="1262063"/>
                <a:gridCol w="1263650"/>
                <a:gridCol w="1260475"/>
                <a:gridCol w="1263650"/>
                <a:gridCol w="1262062"/>
                <a:gridCol w="1263650"/>
              </a:tblGrid>
              <a:tr h="103182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NI-Aptima" pitchFamily="2" charset="0"/>
                        </a:rPr>
                        <a:t>Lôùn hôn meùt vuoâng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NI-Aptima" pitchFamily="2" charset="0"/>
                        </a:rPr>
                        <a:t>Meùt vuoâng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NI-Aptima" pitchFamily="2" charset="0"/>
                        </a:rPr>
                        <a:t>Nhoû hôn meùt vuoâng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1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4" name="Text Box 34"/>
          <p:cNvSpPr txBox="1">
            <a:spLocks noChangeArrowheads="1"/>
          </p:cNvSpPr>
          <p:nvPr/>
        </p:nvSpPr>
        <p:spPr bwMode="auto">
          <a:xfrm>
            <a:off x="152400" y="6016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</a:rPr>
              <a:t>BẢNG Đ</a:t>
            </a:r>
            <a:r>
              <a:rPr lang="vi-VN" sz="3600" b="1">
                <a:solidFill>
                  <a:srgbClr val="CC3300"/>
                </a:solidFill>
              </a:rPr>
              <a:t>Ơ</a:t>
            </a:r>
            <a:r>
              <a:rPr lang="en-US" sz="3600" b="1">
                <a:solidFill>
                  <a:srgbClr val="CC3300"/>
                </a:solidFill>
              </a:rPr>
              <a:t>N VỊ ĐO DIỆN TÍCH</a:t>
            </a:r>
          </a:p>
        </p:txBody>
      </p:sp>
      <p:pic>
        <p:nvPicPr>
          <p:cNvPr id="8225" name="Picture 35" descr="kinh lup 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268288"/>
            <a:ext cx="72231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96" name="Group 176"/>
          <p:cNvGraphicFramePr>
            <a:graphicFrameLocks noGrp="1"/>
          </p:cNvGraphicFramePr>
          <p:nvPr>
            <p:ph/>
          </p:nvPr>
        </p:nvGraphicFramePr>
        <p:xfrm>
          <a:off x="152400" y="1306513"/>
          <a:ext cx="8839200" cy="5092700"/>
        </p:xfrm>
        <a:graphic>
          <a:graphicData uri="http://schemas.openxmlformats.org/drawingml/2006/table">
            <a:tbl>
              <a:tblPr/>
              <a:tblGrid>
                <a:gridCol w="1263650"/>
                <a:gridCol w="1262063"/>
                <a:gridCol w="1263650"/>
                <a:gridCol w="1260475"/>
                <a:gridCol w="1263650"/>
                <a:gridCol w="1262062"/>
                <a:gridCol w="1263650"/>
              </a:tblGrid>
              <a:tr h="10207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NI-Aptima" pitchFamily="2" charset="0"/>
                        </a:rPr>
                        <a:t>Lôùn hôn meùt vuoâng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NI-Aptima" pitchFamily="2" charset="0"/>
                        </a:rPr>
                        <a:t>Meùt vuoâng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NI-Aptima" pitchFamily="2" charset="0"/>
                        </a:rPr>
                        <a:t>Nhoû hôn meùt vuoâng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0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km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hm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( ha)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dam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dm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mm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1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8" name="Text Box 60"/>
          <p:cNvSpPr txBox="1">
            <a:spLocks noChangeArrowheads="1"/>
          </p:cNvSpPr>
          <p:nvPr/>
        </p:nvSpPr>
        <p:spPr bwMode="auto">
          <a:xfrm>
            <a:off x="0" y="4492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</a:rPr>
              <a:t>BẢNG Đ</a:t>
            </a:r>
            <a:r>
              <a:rPr lang="vi-VN" sz="3600" b="1">
                <a:solidFill>
                  <a:srgbClr val="CC3300"/>
                </a:solidFill>
              </a:rPr>
              <a:t>Ơ</a:t>
            </a:r>
            <a:r>
              <a:rPr lang="en-US" sz="3600" b="1">
                <a:solidFill>
                  <a:srgbClr val="CC3300"/>
                </a:solidFill>
              </a:rPr>
              <a:t>N VỊ ĐO DIỆN TÍCH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152400" y="3403600"/>
            <a:ext cx="1295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66"/>
                </a:solidFill>
              </a:rPr>
              <a:t>1 km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  <a:p>
            <a:r>
              <a:rPr lang="en-US" b="1">
                <a:solidFill>
                  <a:srgbClr val="003366"/>
                </a:solidFill>
              </a:rPr>
              <a:t>= 100 hm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3366"/>
              </a:solidFill>
            </a:endParaRP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1358900" y="3403600"/>
            <a:ext cx="1447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66"/>
                </a:solidFill>
              </a:rPr>
              <a:t>1 hm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  <a:p>
            <a:r>
              <a:rPr lang="en-US" b="1">
                <a:solidFill>
                  <a:srgbClr val="003366"/>
                </a:solidFill>
              </a:rPr>
              <a:t>= 100 dam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3366"/>
              </a:solidFill>
            </a:endParaRP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2628900" y="3441700"/>
            <a:ext cx="1447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66"/>
                </a:solidFill>
              </a:rPr>
              <a:t>1 dam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  <a:p>
            <a:r>
              <a:rPr lang="en-US" b="1">
                <a:solidFill>
                  <a:srgbClr val="003366"/>
                </a:solidFill>
              </a:rPr>
              <a:t>= 100 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3366"/>
              </a:solidFill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3886200" y="3454400"/>
            <a:ext cx="1447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66"/>
                </a:solidFill>
              </a:rPr>
              <a:t>1 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  <a:p>
            <a:r>
              <a:rPr lang="en-US" b="1">
                <a:solidFill>
                  <a:srgbClr val="003366"/>
                </a:solidFill>
              </a:rPr>
              <a:t>= 100 dm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3366"/>
              </a:solidFill>
            </a:endParaRPr>
          </a:p>
        </p:txBody>
      </p:sp>
      <p:sp>
        <p:nvSpPr>
          <p:cNvPr id="5250" name="Text Box 130"/>
          <p:cNvSpPr txBox="1">
            <a:spLocks noChangeArrowheads="1"/>
          </p:cNvSpPr>
          <p:nvPr/>
        </p:nvSpPr>
        <p:spPr bwMode="auto">
          <a:xfrm>
            <a:off x="5130800" y="3467100"/>
            <a:ext cx="1447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66"/>
                </a:solidFill>
              </a:rPr>
              <a:t>1 dm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  <a:p>
            <a:r>
              <a:rPr lang="en-US" b="1">
                <a:solidFill>
                  <a:srgbClr val="003366"/>
                </a:solidFill>
              </a:rPr>
              <a:t>= 100 cm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3366"/>
              </a:solidFill>
            </a:endParaRPr>
          </a:p>
        </p:txBody>
      </p:sp>
      <p:sp>
        <p:nvSpPr>
          <p:cNvPr id="5251" name="Text Box 131"/>
          <p:cNvSpPr txBox="1">
            <a:spLocks noChangeArrowheads="1"/>
          </p:cNvSpPr>
          <p:nvPr/>
        </p:nvSpPr>
        <p:spPr bwMode="auto">
          <a:xfrm>
            <a:off x="6400800" y="3479800"/>
            <a:ext cx="1447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66"/>
                </a:solidFill>
              </a:rPr>
              <a:t>1 cm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  <a:p>
            <a:r>
              <a:rPr lang="en-US" b="1">
                <a:solidFill>
                  <a:srgbClr val="003366"/>
                </a:solidFill>
              </a:rPr>
              <a:t>= 100 mm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3366"/>
              </a:solidFill>
            </a:endParaRPr>
          </a:p>
        </p:txBody>
      </p:sp>
      <p:sp>
        <p:nvSpPr>
          <p:cNvPr id="5252" name="Text Box 132"/>
          <p:cNvSpPr txBox="1">
            <a:spLocks noChangeArrowheads="1"/>
          </p:cNvSpPr>
          <p:nvPr/>
        </p:nvSpPr>
        <p:spPr bwMode="auto">
          <a:xfrm>
            <a:off x="7696200" y="4295775"/>
            <a:ext cx="144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  1 mm</a:t>
            </a:r>
            <a:r>
              <a:rPr lang="en-US" b="1" baseline="30000">
                <a:solidFill>
                  <a:srgbClr val="CC3300"/>
                </a:solidFill>
              </a:rPr>
              <a:t>2</a:t>
            </a:r>
          </a:p>
          <a:p>
            <a:r>
              <a:rPr lang="en-US" b="1">
                <a:solidFill>
                  <a:srgbClr val="CC3300"/>
                </a:solidFill>
              </a:rPr>
              <a:t>     1</a:t>
            </a:r>
          </a:p>
          <a:p>
            <a:r>
              <a:rPr lang="en-US" b="1">
                <a:solidFill>
                  <a:srgbClr val="CC3300"/>
                </a:solidFill>
              </a:rPr>
              <a:t>=        cm</a:t>
            </a:r>
            <a:r>
              <a:rPr lang="en-US" b="1" baseline="30000">
                <a:solidFill>
                  <a:srgbClr val="CC3300"/>
                </a:solidFill>
              </a:rPr>
              <a:t>2</a:t>
            </a:r>
          </a:p>
          <a:p>
            <a:r>
              <a:rPr lang="en-US" b="1">
                <a:solidFill>
                  <a:srgbClr val="CC3300"/>
                </a:solidFill>
              </a:rPr>
              <a:t>    100 </a:t>
            </a:r>
          </a:p>
        </p:txBody>
      </p:sp>
      <p:sp>
        <p:nvSpPr>
          <p:cNvPr id="5253" name="Line 133"/>
          <p:cNvSpPr>
            <a:spLocks noChangeShapeType="1"/>
          </p:cNvSpPr>
          <p:nvPr/>
        </p:nvSpPr>
        <p:spPr bwMode="auto">
          <a:xfrm>
            <a:off x="7958138" y="5014913"/>
            <a:ext cx="395287" cy="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4" name="Text Box 134"/>
          <p:cNvSpPr txBox="1">
            <a:spLocks noChangeArrowheads="1"/>
          </p:cNvSpPr>
          <p:nvPr/>
        </p:nvSpPr>
        <p:spPr bwMode="auto">
          <a:xfrm>
            <a:off x="6400800" y="4267200"/>
            <a:ext cx="144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   1 cm</a:t>
            </a:r>
            <a:r>
              <a:rPr lang="en-US" b="1" baseline="30000">
                <a:solidFill>
                  <a:srgbClr val="CC3300"/>
                </a:solidFill>
              </a:rPr>
              <a:t>2</a:t>
            </a:r>
          </a:p>
          <a:p>
            <a:r>
              <a:rPr lang="en-US" b="1">
                <a:solidFill>
                  <a:srgbClr val="CC3300"/>
                </a:solidFill>
              </a:rPr>
              <a:t>     1</a:t>
            </a:r>
          </a:p>
          <a:p>
            <a:r>
              <a:rPr lang="en-US" b="1">
                <a:solidFill>
                  <a:srgbClr val="CC3300"/>
                </a:solidFill>
              </a:rPr>
              <a:t>=        dm</a:t>
            </a:r>
            <a:r>
              <a:rPr lang="en-US" b="1" baseline="30000">
                <a:solidFill>
                  <a:srgbClr val="CC3300"/>
                </a:solidFill>
              </a:rPr>
              <a:t>2</a:t>
            </a:r>
          </a:p>
          <a:p>
            <a:r>
              <a:rPr lang="en-US" b="1">
                <a:solidFill>
                  <a:srgbClr val="CC3300"/>
                </a:solidFill>
              </a:rPr>
              <a:t>   100 </a:t>
            </a:r>
          </a:p>
        </p:txBody>
      </p:sp>
      <p:sp>
        <p:nvSpPr>
          <p:cNvPr id="5255" name="Line 135"/>
          <p:cNvSpPr>
            <a:spLocks noChangeShapeType="1"/>
          </p:cNvSpPr>
          <p:nvPr/>
        </p:nvSpPr>
        <p:spPr bwMode="auto">
          <a:xfrm>
            <a:off x="6662738" y="5000625"/>
            <a:ext cx="395287" cy="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6" name="Text Box 136"/>
          <p:cNvSpPr txBox="1">
            <a:spLocks noChangeArrowheads="1"/>
          </p:cNvSpPr>
          <p:nvPr/>
        </p:nvSpPr>
        <p:spPr bwMode="auto">
          <a:xfrm>
            <a:off x="5129213" y="4267200"/>
            <a:ext cx="144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   1 dm</a:t>
            </a:r>
            <a:r>
              <a:rPr lang="en-US" b="1" baseline="30000">
                <a:solidFill>
                  <a:srgbClr val="CC3300"/>
                </a:solidFill>
              </a:rPr>
              <a:t>2</a:t>
            </a:r>
          </a:p>
          <a:p>
            <a:r>
              <a:rPr lang="en-US" b="1">
                <a:solidFill>
                  <a:srgbClr val="CC3300"/>
                </a:solidFill>
              </a:rPr>
              <a:t>     1</a:t>
            </a:r>
          </a:p>
          <a:p>
            <a:r>
              <a:rPr lang="en-US" b="1">
                <a:solidFill>
                  <a:srgbClr val="CC3300"/>
                </a:solidFill>
              </a:rPr>
              <a:t>=        m</a:t>
            </a:r>
            <a:r>
              <a:rPr lang="en-US" b="1" baseline="30000">
                <a:solidFill>
                  <a:srgbClr val="CC3300"/>
                </a:solidFill>
              </a:rPr>
              <a:t>2</a:t>
            </a:r>
          </a:p>
          <a:p>
            <a:r>
              <a:rPr lang="en-US" b="1">
                <a:solidFill>
                  <a:srgbClr val="CC3300"/>
                </a:solidFill>
              </a:rPr>
              <a:t>   100 </a:t>
            </a:r>
          </a:p>
        </p:txBody>
      </p:sp>
      <p:sp>
        <p:nvSpPr>
          <p:cNvPr id="5257" name="Line 137"/>
          <p:cNvSpPr>
            <a:spLocks noChangeShapeType="1"/>
          </p:cNvSpPr>
          <p:nvPr/>
        </p:nvSpPr>
        <p:spPr bwMode="auto">
          <a:xfrm>
            <a:off x="5391150" y="5000625"/>
            <a:ext cx="395288" cy="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" name="Text Box 138"/>
          <p:cNvSpPr txBox="1">
            <a:spLocks noChangeArrowheads="1"/>
          </p:cNvSpPr>
          <p:nvPr/>
        </p:nvSpPr>
        <p:spPr bwMode="auto">
          <a:xfrm>
            <a:off x="3905250" y="4267200"/>
            <a:ext cx="1447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   1 m</a:t>
            </a:r>
            <a:r>
              <a:rPr lang="en-US" b="1" baseline="30000">
                <a:solidFill>
                  <a:srgbClr val="CC3300"/>
                </a:solidFill>
              </a:rPr>
              <a:t>2</a:t>
            </a:r>
          </a:p>
          <a:p>
            <a:r>
              <a:rPr lang="en-US" b="1">
                <a:solidFill>
                  <a:srgbClr val="CC3300"/>
                </a:solidFill>
              </a:rPr>
              <a:t>     1</a:t>
            </a:r>
          </a:p>
          <a:p>
            <a:r>
              <a:rPr lang="en-US" b="1">
                <a:solidFill>
                  <a:srgbClr val="CC3300"/>
                </a:solidFill>
              </a:rPr>
              <a:t>=        dam</a:t>
            </a:r>
            <a:r>
              <a:rPr lang="en-US" b="1" baseline="30000">
                <a:solidFill>
                  <a:srgbClr val="CC3300"/>
                </a:solidFill>
              </a:rPr>
              <a:t>2</a:t>
            </a:r>
          </a:p>
          <a:p>
            <a:r>
              <a:rPr lang="en-US" b="1">
                <a:solidFill>
                  <a:srgbClr val="CC3300"/>
                </a:solidFill>
              </a:rPr>
              <a:t>   100 </a:t>
            </a:r>
            <a:endParaRPr lang="en-US" b="1" baseline="300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5259" name="Line 139"/>
          <p:cNvSpPr>
            <a:spLocks noChangeShapeType="1"/>
          </p:cNvSpPr>
          <p:nvPr/>
        </p:nvSpPr>
        <p:spPr bwMode="auto">
          <a:xfrm>
            <a:off x="4167188" y="5000625"/>
            <a:ext cx="395287" cy="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" name="Text Box 140"/>
          <p:cNvSpPr txBox="1">
            <a:spLocks noChangeArrowheads="1"/>
          </p:cNvSpPr>
          <p:nvPr/>
        </p:nvSpPr>
        <p:spPr bwMode="auto">
          <a:xfrm>
            <a:off x="2609850" y="4267200"/>
            <a:ext cx="1447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   1 dam</a:t>
            </a:r>
            <a:r>
              <a:rPr lang="en-US" b="1" baseline="30000">
                <a:solidFill>
                  <a:srgbClr val="CC3300"/>
                </a:solidFill>
              </a:rPr>
              <a:t>2</a:t>
            </a:r>
          </a:p>
          <a:p>
            <a:r>
              <a:rPr lang="en-US" b="1">
                <a:solidFill>
                  <a:srgbClr val="CC3300"/>
                </a:solidFill>
              </a:rPr>
              <a:t>     1</a:t>
            </a:r>
          </a:p>
          <a:p>
            <a:r>
              <a:rPr lang="en-US" b="1">
                <a:solidFill>
                  <a:srgbClr val="CC3300"/>
                </a:solidFill>
              </a:rPr>
              <a:t>=        hm</a:t>
            </a:r>
            <a:r>
              <a:rPr lang="en-US" b="1" baseline="30000">
                <a:solidFill>
                  <a:srgbClr val="CC3300"/>
                </a:solidFill>
              </a:rPr>
              <a:t>2</a:t>
            </a:r>
          </a:p>
          <a:p>
            <a:r>
              <a:rPr lang="en-US" b="1">
                <a:solidFill>
                  <a:srgbClr val="CC3300"/>
                </a:solidFill>
              </a:rPr>
              <a:t>   100 </a:t>
            </a:r>
            <a:endParaRPr lang="en-US" b="1" baseline="300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5261" name="Line 141"/>
          <p:cNvSpPr>
            <a:spLocks noChangeShapeType="1"/>
          </p:cNvSpPr>
          <p:nvPr/>
        </p:nvSpPr>
        <p:spPr bwMode="auto">
          <a:xfrm>
            <a:off x="2871788" y="5000625"/>
            <a:ext cx="395287" cy="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" name="Text Box 142"/>
          <p:cNvSpPr txBox="1">
            <a:spLocks noChangeArrowheads="1"/>
          </p:cNvSpPr>
          <p:nvPr/>
        </p:nvSpPr>
        <p:spPr bwMode="auto">
          <a:xfrm>
            <a:off x="1371600" y="4267200"/>
            <a:ext cx="1447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   1 hm</a:t>
            </a:r>
            <a:r>
              <a:rPr lang="en-US" b="1" baseline="30000">
                <a:solidFill>
                  <a:srgbClr val="CC3300"/>
                </a:solidFill>
              </a:rPr>
              <a:t>2</a:t>
            </a:r>
          </a:p>
          <a:p>
            <a:r>
              <a:rPr lang="en-US" b="1">
                <a:solidFill>
                  <a:srgbClr val="CC3300"/>
                </a:solidFill>
              </a:rPr>
              <a:t>     1</a:t>
            </a:r>
          </a:p>
          <a:p>
            <a:r>
              <a:rPr lang="en-US" b="1">
                <a:solidFill>
                  <a:srgbClr val="CC3300"/>
                </a:solidFill>
              </a:rPr>
              <a:t>=        km</a:t>
            </a:r>
            <a:r>
              <a:rPr lang="en-US" b="1" baseline="30000">
                <a:solidFill>
                  <a:srgbClr val="CC3300"/>
                </a:solidFill>
              </a:rPr>
              <a:t>2</a:t>
            </a:r>
          </a:p>
          <a:p>
            <a:r>
              <a:rPr lang="en-US" b="1">
                <a:solidFill>
                  <a:srgbClr val="CC3300"/>
                </a:solidFill>
              </a:rPr>
              <a:t>   100 </a:t>
            </a:r>
            <a:endParaRPr lang="en-US" b="1" baseline="3000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5263" name="Line 143"/>
          <p:cNvSpPr>
            <a:spLocks noChangeShapeType="1"/>
          </p:cNvSpPr>
          <p:nvPr/>
        </p:nvSpPr>
        <p:spPr bwMode="auto">
          <a:xfrm>
            <a:off x="1633538" y="5000625"/>
            <a:ext cx="395287" cy="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4" name="Text Box 174"/>
          <p:cNvSpPr txBox="1">
            <a:spLocks noChangeArrowheads="1"/>
          </p:cNvSpPr>
          <p:nvPr/>
        </p:nvSpPr>
        <p:spPr bwMode="auto">
          <a:xfrm>
            <a:off x="7696200" y="5867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003366"/>
                </a:solidFill>
              </a:rPr>
              <a:t>= 0,01cm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5297" name="Text Box 177"/>
          <p:cNvSpPr txBox="1">
            <a:spLocks noChangeArrowheads="1"/>
          </p:cNvSpPr>
          <p:nvPr/>
        </p:nvSpPr>
        <p:spPr bwMode="auto">
          <a:xfrm>
            <a:off x="6443663" y="5867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003366"/>
                </a:solidFill>
              </a:rPr>
              <a:t>= 0,01dm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5298" name="Text Box 178"/>
          <p:cNvSpPr txBox="1">
            <a:spLocks noChangeArrowheads="1"/>
          </p:cNvSpPr>
          <p:nvPr/>
        </p:nvSpPr>
        <p:spPr bwMode="auto">
          <a:xfrm>
            <a:off x="5181600" y="5867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003366"/>
                </a:solidFill>
              </a:rPr>
              <a:t>= 0,01m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5299" name="Text Box 179"/>
          <p:cNvSpPr txBox="1">
            <a:spLocks noChangeArrowheads="1"/>
          </p:cNvSpPr>
          <p:nvPr/>
        </p:nvSpPr>
        <p:spPr bwMode="auto">
          <a:xfrm>
            <a:off x="3881438" y="584835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003366"/>
                </a:solidFill>
              </a:rPr>
              <a:t>= 0,01dam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5300" name="Text Box 180"/>
          <p:cNvSpPr txBox="1">
            <a:spLocks noChangeArrowheads="1"/>
          </p:cNvSpPr>
          <p:nvPr/>
        </p:nvSpPr>
        <p:spPr bwMode="auto">
          <a:xfrm>
            <a:off x="2619375" y="584835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003366"/>
                </a:solidFill>
              </a:rPr>
              <a:t>= 0,01hm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</p:txBody>
      </p:sp>
      <p:sp>
        <p:nvSpPr>
          <p:cNvPr id="5301" name="Text Box 181"/>
          <p:cNvSpPr txBox="1">
            <a:spLocks noChangeArrowheads="1"/>
          </p:cNvSpPr>
          <p:nvPr/>
        </p:nvSpPr>
        <p:spPr bwMode="auto">
          <a:xfrm>
            <a:off x="1376363" y="5867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003366"/>
                </a:solidFill>
              </a:rPr>
              <a:t>= 0,01km</a:t>
            </a:r>
            <a:r>
              <a:rPr lang="en-US" b="1" baseline="30000">
                <a:solidFill>
                  <a:srgbClr val="003366"/>
                </a:solidFill>
              </a:rPr>
              <a:t>2</a:t>
            </a:r>
          </a:p>
        </p:txBody>
      </p:sp>
      <p:pic>
        <p:nvPicPr>
          <p:cNvPr id="9273" name="Picture 182" descr="kinh lup 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115888"/>
            <a:ext cx="72231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4" grpId="0"/>
      <p:bldP spid="5185" grpId="0"/>
      <p:bldP spid="5252" grpId="0"/>
      <p:bldP spid="5253" grpId="0" animBg="1"/>
      <p:bldP spid="5254" grpId="0"/>
      <p:bldP spid="5255" grpId="0" animBg="1"/>
      <p:bldP spid="5256" grpId="0"/>
      <p:bldP spid="5257" grpId="0" animBg="1"/>
      <p:bldP spid="5258" grpId="0"/>
      <p:bldP spid="5259" grpId="0" animBg="1"/>
      <p:bldP spid="5260" grpId="0"/>
      <p:bldP spid="5261" grpId="0" animBg="1"/>
      <p:bldP spid="5262" grpId="0"/>
      <p:bldP spid="5263" grpId="0" animBg="1"/>
      <p:bldP spid="5294" grpId="0"/>
      <p:bldP spid="5297" grpId="0"/>
      <p:bldP spid="5298" grpId="0"/>
      <p:bldP spid="5299" grpId="0"/>
      <p:bldP spid="5300" grpId="0"/>
      <p:bldP spid="53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7"/>
          <p:cNvSpPr txBox="1">
            <a:spLocks noChangeArrowheads="1"/>
          </p:cNvSpPr>
          <p:nvPr/>
        </p:nvSpPr>
        <p:spPr bwMode="auto">
          <a:xfrm>
            <a:off x="365125" y="341313"/>
            <a:ext cx="8550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3366"/>
                </a:solidFill>
              </a:rPr>
              <a:t>Nêu mối quan hệ giữa hai </a:t>
            </a:r>
            <a:r>
              <a:rPr lang="vi-VN" sz="3600">
                <a:solidFill>
                  <a:srgbClr val="003366"/>
                </a:solidFill>
              </a:rPr>
              <a:t>đơ</a:t>
            </a:r>
            <a:r>
              <a:rPr lang="en-US" sz="3600">
                <a:solidFill>
                  <a:srgbClr val="003366"/>
                </a:solidFill>
              </a:rPr>
              <a:t>n vị </a:t>
            </a:r>
            <a:r>
              <a:rPr lang="vi-VN" sz="3600">
                <a:solidFill>
                  <a:srgbClr val="003366"/>
                </a:solidFill>
              </a:rPr>
              <a:t>đ</a:t>
            </a:r>
            <a:r>
              <a:rPr lang="en-US" sz="3600">
                <a:solidFill>
                  <a:srgbClr val="003366"/>
                </a:solidFill>
              </a:rPr>
              <a:t>o diện tích liền kề nhau: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28600" y="21336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</a:rPr>
              <a:t>- Hai </a:t>
            </a:r>
            <a:r>
              <a:rPr lang="vi-VN" sz="3600" b="1">
                <a:solidFill>
                  <a:srgbClr val="CC3300"/>
                </a:solidFill>
              </a:rPr>
              <a:t>đơ</a:t>
            </a:r>
            <a:r>
              <a:rPr lang="en-US" sz="3600" b="1">
                <a:solidFill>
                  <a:srgbClr val="CC3300"/>
                </a:solidFill>
              </a:rPr>
              <a:t>n vị </a:t>
            </a:r>
            <a:r>
              <a:rPr lang="vi-VN" sz="3600" b="1">
                <a:solidFill>
                  <a:srgbClr val="CC3300"/>
                </a:solidFill>
              </a:rPr>
              <a:t>đ</a:t>
            </a:r>
            <a:r>
              <a:rPr lang="en-US" sz="3600" b="1">
                <a:solidFill>
                  <a:srgbClr val="CC3300"/>
                </a:solidFill>
              </a:rPr>
              <a:t>o diện tích liền kề nhau h</a:t>
            </a:r>
            <a:r>
              <a:rPr lang="vi-VN" sz="3600" b="1">
                <a:solidFill>
                  <a:srgbClr val="CC3300"/>
                </a:solidFill>
              </a:rPr>
              <a:t>ơ</a:t>
            </a:r>
            <a:r>
              <a:rPr lang="en-US" sz="3600" b="1">
                <a:solidFill>
                  <a:srgbClr val="CC3300"/>
                </a:solidFill>
              </a:rPr>
              <a:t>n kém nhau 100 lần.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38125" y="35052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</a:rPr>
              <a:t>- Đ</a:t>
            </a:r>
            <a:r>
              <a:rPr lang="vi-VN" sz="3600" b="1">
                <a:solidFill>
                  <a:srgbClr val="CC3300"/>
                </a:solidFill>
              </a:rPr>
              <a:t>ơ</a:t>
            </a:r>
            <a:r>
              <a:rPr lang="en-US" sz="3600" b="1">
                <a:solidFill>
                  <a:srgbClr val="CC3300"/>
                </a:solidFill>
              </a:rPr>
              <a:t>n vị </a:t>
            </a:r>
            <a:r>
              <a:rPr lang="vi-VN" sz="3600" b="1">
                <a:solidFill>
                  <a:srgbClr val="CC3300"/>
                </a:solidFill>
              </a:rPr>
              <a:t>đ</a:t>
            </a:r>
            <a:r>
              <a:rPr lang="en-US" sz="3600" b="1">
                <a:solidFill>
                  <a:srgbClr val="CC3300"/>
                </a:solidFill>
              </a:rPr>
              <a:t>ứng tr</a:t>
            </a:r>
            <a:r>
              <a:rPr lang="vi-VN" sz="3600" b="1">
                <a:solidFill>
                  <a:srgbClr val="CC3300"/>
                </a:solidFill>
              </a:rPr>
              <a:t>ư</a:t>
            </a:r>
            <a:r>
              <a:rPr lang="en-US" sz="3600" b="1">
                <a:solidFill>
                  <a:srgbClr val="CC3300"/>
                </a:solidFill>
              </a:rPr>
              <a:t>ớc gấp 100 lần </a:t>
            </a:r>
            <a:r>
              <a:rPr lang="vi-VN" sz="3600" b="1">
                <a:solidFill>
                  <a:srgbClr val="CC3300"/>
                </a:solidFill>
              </a:rPr>
              <a:t>đơ</a:t>
            </a:r>
            <a:r>
              <a:rPr lang="en-US" sz="3600" b="1">
                <a:solidFill>
                  <a:srgbClr val="CC3300"/>
                </a:solidFill>
              </a:rPr>
              <a:t>n vị </a:t>
            </a:r>
            <a:r>
              <a:rPr lang="vi-VN" sz="3600" b="1">
                <a:solidFill>
                  <a:srgbClr val="CC3300"/>
                </a:solidFill>
              </a:rPr>
              <a:t>đ</a:t>
            </a:r>
            <a:r>
              <a:rPr lang="en-US" sz="3600" b="1">
                <a:solidFill>
                  <a:srgbClr val="CC3300"/>
                </a:solidFill>
              </a:rPr>
              <a:t>ứng sau liền kề.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28600" y="48768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</a:rPr>
              <a:t>- Đ</a:t>
            </a:r>
            <a:r>
              <a:rPr lang="vi-VN" sz="3600" b="1">
                <a:solidFill>
                  <a:srgbClr val="CC3300"/>
                </a:solidFill>
              </a:rPr>
              <a:t>ơ</a:t>
            </a:r>
            <a:r>
              <a:rPr lang="en-US" sz="3600" b="1">
                <a:solidFill>
                  <a:srgbClr val="CC3300"/>
                </a:solidFill>
              </a:rPr>
              <a:t>n vị </a:t>
            </a:r>
            <a:r>
              <a:rPr lang="vi-VN" sz="3600" b="1">
                <a:solidFill>
                  <a:srgbClr val="CC3300"/>
                </a:solidFill>
              </a:rPr>
              <a:t>đ</a:t>
            </a:r>
            <a:r>
              <a:rPr lang="en-US" sz="3600" b="1">
                <a:solidFill>
                  <a:srgbClr val="CC3300"/>
                </a:solidFill>
              </a:rPr>
              <a:t>ứng sau kém 100 lần </a:t>
            </a:r>
            <a:r>
              <a:rPr lang="vi-VN" sz="3600" b="1">
                <a:solidFill>
                  <a:srgbClr val="CC3300"/>
                </a:solidFill>
              </a:rPr>
              <a:t>đơ</a:t>
            </a:r>
            <a:r>
              <a:rPr lang="en-US" sz="3600" b="1">
                <a:solidFill>
                  <a:srgbClr val="CC3300"/>
                </a:solidFill>
              </a:rPr>
              <a:t>n vị </a:t>
            </a:r>
            <a:r>
              <a:rPr lang="vi-VN" sz="3600" b="1">
                <a:solidFill>
                  <a:srgbClr val="CC3300"/>
                </a:solidFill>
              </a:rPr>
              <a:t>đ</a:t>
            </a:r>
            <a:r>
              <a:rPr lang="en-US" sz="3600" b="1">
                <a:solidFill>
                  <a:srgbClr val="CC3300"/>
                </a:solidFill>
              </a:rPr>
              <a:t>ứng tr</a:t>
            </a:r>
            <a:r>
              <a:rPr lang="vi-VN" sz="3600" b="1">
                <a:solidFill>
                  <a:srgbClr val="CC3300"/>
                </a:solidFill>
              </a:rPr>
              <a:t>ư</a:t>
            </a:r>
            <a:r>
              <a:rPr lang="en-US" sz="3600" b="1">
                <a:solidFill>
                  <a:srgbClr val="CC3300"/>
                </a:solidFill>
              </a:rPr>
              <a:t>ớc liền kề.</a:t>
            </a:r>
          </a:p>
        </p:txBody>
      </p:sp>
      <p:grpSp>
        <p:nvGrpSpPr>
          <p:cNvPr id="10246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47" name="Picture 22" descr="LIN_0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23" descr="LIN_0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24" descr="LIN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25" descr="LIN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56" y="144"/>
              <a:ext cx="10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87" grpId="0"/>
      <p:bldP spid="718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687</Words>
  <Application>Microsoft Office PowerPoint</Application>
  <PresentationFormat>On-screen Show (4:3)</PresentationFormat>
  <Paragraphs>246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VNI-Aptima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PHOØNG GIAÙO DUÏC GOØ VAÁP TRÖÔØNG TIEÅU HOÏC HOÀNG GAÁM</dc:title>
  <dc:creator>HK Computer</dc:creator>
  <cp:lastModifiedBy>CSTeam</cp:lastModifiedBy>
  <cp:revision>266</cp:revision>
  <dcterms:created xsi:type="dcterms:W3CDTF">2007-03-07T09:16:05Z</dcterms:created>
  <dcterms:modified xsi:type="dcterms:W3CDTF">2016-06-30T03:35:20Z</dcterms:modified>
</cp:coreProperties>
</file>